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31"/>
  </p:notesMasterIdLst>
  <p:sldIdLst>
    <p:sldId id="256" r:id="rId2"/>
    <p:sldId id="293" r:id="rId3"/>
    <p:sldId id="294" r:id="rId4"/>
    <p:sldId id="295" r:id="rId5"/>
    <p:sldId id="261" r:id="rId6"/>
    <p:sldId id="270" r:id="rId7"/>
    <p:sldId id="296" r:id="rId8"/>
    <p:sldId id="297" r:id="rId9"/>
    <p:sldId id="298" r:id="rId10"/>
    <p:sldId id="299" r:id="rId11"/>
    <p:sldId id="300" r:id="rId12"/>
    <p:sldId id="301" r:id="rId13"/>
    <p:sldId id="317" r:id="rId14"/>
    <p:sldId id="302" r:id="rId15"/>
    <p:sldId id="318" r:id="rId16"/>
    <p:sldId id="304" r:id="rId17"/>
    <p:sldId id="305" r:id="rId18"/>
    <p:sldId id="322" r:id="rId19"/>
    <p:sldId id="323" r:id="rId20"/>
    <p:sldId id="321" r:id="rId21"/>
    <p:sldId id="306" r:id="rId22"/>
    <p:sldId id="309" r:id="rId23"/>
    <p:sldId id="312" r:id="rId24"/>
    <p:sldId id="310" r:id="rId25"/>
    <p:sldId id="311" r:id="rId26"/>
    <p:sldId id="320" r:id="rId27"/>
    <p:sldId id="313" r:id="rId28"/>
    <p:sldId id="315" r:id="rId29"/>
    <p:sldId id="316" r:id="rId30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44" autoAdjust="0"/>
    <p:restoredTop sz="94660"/>
  </p:normalViewPr>
  <p:slideViewPr>
    <p:cSldViewPr>
      <p:cViewPr>
        <p:scale>
          <a:sx n="70" d="100"/>
          <a:sy n="70" d="100"/>
        </p:scale>
        <p:origin x="-588" y="-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723F64-785D-416B-A895-8FBBF399CB01}" type="datetimeFigureOut">
              <a:rPr lang="it-IT" smtClean="0"/>
              <a:pPr/>
              <a:t>12/02/2013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D0DE1C-EFC4-4ABE-AB24-54246BB2F9F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788876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7F49D355-16BD-4E45-BD9A-5EA878CF7CBD}" type="datetimeFigureOut">
              <a:rPr lang="it-IT" smtClean="0"/>
              <a:pPr/>
              <a:t>12/02/2013</a:t>
            </a:fld>
            <a:endParaRPr lang="it-IT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pPr/>
              <a:t>12/02/2013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pPr/>
              <a:t>12/02/2013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pPr/>
              <a:t>12/02/2013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pPr/>
              <a:t>12/02/2013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pPr/>
              <a:t>12/02/2013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pPr/>
              <a:t>12/02/2013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pPr/>
              <a:t>12/02/2013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pPr/>
              <a:t>12/02/2013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pPr/>
              <a:t>12/02/2013</a:t>
            </a:fld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pPr/>
              <a:t>12/02/2013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7F49D355-16BD-4E45-BD9A-5EA878CF7CBD}" type="datetimeFigureOut">
              <a:rPr lang="it-IT" smtClean="0"/>
              <a:pPr/>
              <a:t>12/02/2013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it.wikipedia.org/wiki/Campo_di_forze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it.wikipedia.org/wiki/Carica_elettrica" TargetMode="External"/><Relationship Id="rId4" Type="http://schemas.openxmlformats.org/officeDocument/2006/relationships/hyperlink" Target="http://it.wikipedia.org/wiki/Carica_(fisica)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it.wikipedia.org/wiki/Campo_elettrico" TargetMode="External"/><Relationship Id="rId2" Type="http://schemas.openxmlformats.org/officeDocument/2006/relationships/hyperlink" Target="http://it.wikipedia.org/wiki/Carica_elettrica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it.wikipedia.org/wiki/Campo_magnetico" TargetMode="External"/><Relationship Id="rId2" Type="http://schemas.openxmlformats.org/officeDocument/2006/relationships/hyperlink" Target="http://it.wikipedia.org/wiki/Campo_elettrico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gif"/><Relationship Id="rId4" Type="http://schemas.openxmlformats.org/officeDocument/2006/relationships/hyperlink" Target="http://it.wikipedia.org/wiki/Carica_elettrica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gif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4716016" y="2276872"/>
            <a:ext cx="3313355" cy="1189870"/>
          </a:xfrm>
        </p:spPr>
        <p:txBody>
          <a:bodyPr>
            <a:noAutofit/>
          </a:bodyPr>
          <a:lstStyle/>
          <a:p>
            <a:pPr algn="ctr"/>
            <a:r>
              <a:rPr lang="it-IT" sz="3200" b="1" dirty="0" smtClean="0">
                <a:solidFill>
                  <a:schemeClr val="tx1"/>
                </a:solidFill>
              </a:rPr>
              <a:t>RISCHIO C.E.M.</a:t>
            </a:r>
            <a:endParaRPr lang="it-IT" sz="3200" b="1" dirty="0">
              <a:solidFill>
                <a:schemeClr val="tx1"/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4050595" y="3427309"/>
            <a:ext cx="4752528" cy="721772"/>
          </a:xfrm>
        </p:spPr>
        <p:txBody>
          <a:bodyPr/>
          <a:lstStyle/>
          <a:p>
            <a:pPr algn="ctr"/>
            <a:endParaRPr lang="it-IT" b="1" dirty="0"/>
          </a:p>
        </p:txBody>
      </p:sp>
      <p:grpSp>
        <p:nvGrpSpPr>
          <p:cNvPr id="4" name="Gruppo 3"/>
          <p:cNvGrpSpPr>
            <a:grpSpLocks/>
          </p:cNvGrpSpPr>
          <p:nvPr/>
        </p:nvGrpSpPr>
        <p:grpSpPr bwMode="auto">
          <a:xfrm>
            <a:off x="4860032" y="548680"/>
            <a:ext cx="3096344" cy="833774"/>
            <a:chOff x="1087431" y="1092860"/>
            <a:chExt cx="28771" cy="5834"/>
          </a:xfrm>
        </p:grpSpPr>
        <p:sp>
          <p:nvSpPr>
            <p:cNvPr id="5" name="Rectangle 13"/>
            <p:cNvSpPr>
              <a:spLocks noChangeArrowheads="1"/>
            </p:cNvSpPr>
            <p:nvPr/>
          </p:nvSpPr>
          <p:spPr bwMode="auto">
            <a:xfrm>
              <a:off x="1087431" y="1092860"/>
              <a:ext cx="16813" cy="5814"/>
            </a:xfrm>
            <a:prstGeom prst="rect">
              <a:avLst/>
            </a:prstGeom>
            <a:gradFill rotWithShape="1">
              <a:gsLst>
                <a:gs pos="0">
                  <a:srgbClr val="CCCCE6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in">
                  <a:solidFill>
                    <a:schemeClr val="dk1">
                      <a:lumMod val="0"/>
                      <a:lumOff val="0"/>
                    </a:schemeClr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rot="0" vert="horz" wrap="square" lIns="36576" tIns="36576" rIns="36576" bIns="36576" anchor="t" anchorCtr="0" upright="1">
              <a:noAutofit/>
            </a:bodyPr>
            <a:lstStyle/>
            <a:p>
              <a:endParaRPr lang="it-IT"/>
            </a:p>
          </p:txBody>
        </p:sp>
        <p:sp>
          <p:nvSpPr>
            <p:cNvPr id="6" name="Rectangle 14"/>
            <p:cNvSpPr>
              <a:spLocks noChangeArrowheads="1"/>
            </p:cNvSpPr>
            <p:nvPr/>
          </p:nvSpPr>
          <p:spPr bwMode="auto">
            <a:xfrm>
              <a:off x="1092526" y="1094319"/>
              <a:ext cx="23676" cy="2917"/>
            </a:xfrm>
            <a:prstGeom prst="rect">
              <a:avLst/>
            </a:prstGeom>
            <a:solidFill>
              <a:srgbClr val="000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in">
                  <a:solidFill>
                    <a:schemeClr val="dk1">
                      <a:lumMod val="0"/>
                      <a:lumOff val="0"/>
                    </a:schemeClr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rot="0" vert="horz" wrap="square" lIns="36576" tIns="36576" rIns="36576" bIns="36576" anchor="t" anchorCtr="0" upright="1">
              <a:noAutofit/>
            </a:bodyPr>
            <a:lstStyle/>
            <a:p>
              <a:pPr algn="r">
                <a:lnSpc>
                  <a:spcPct val="115000"/>
                </a:lnSpc>
                <a:spcAft>
                  <a:spcPts val="1000"/>
                </a:spcAft>
              </a:pPr>
              <a:r>
                <a:rPr lang="it-IT" sz="1600" b="1" dirty="0">
                  <a:solidFill>
                    <a:schemeClr val="bg1"/>
                  </a:solidFill>
                  <a:effectLst/>
                  <a:latin typeface="Calibri"/>
                  <a:ea typeface="Calibri"/>
                  <a:cs typeface="Times New Roman"/>
                </a:rPr>
                <a:t>Nuovo Studio Associato 626</a:t>
              </a:r>
              <a:endParaRPr lang="it-IT" sz="1600" dirty="0">
                <a:solidFill>
                  <a:schemeClr val="bg1"/>
                </a:solidFill>
                <a:effectLst/>
                <a:latin typeface="Calibri"/>
                <a:ea typeface="Calibri"/>
                <a:cs typeface="Times New Roman"/>
              </a:endParaRPr>
            </a:p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it-IT" sz="1000" b="1" dirty="0">
                  <a:effectLst/>
                  <a:latin typeface="Calibri"/>
                  <a:ea typeface="Calibri"/>
                  <a:cs typeface="Times New Roman"/>
                </a:rPr>
                <a:t> </a:t>
              </a:r>
              <a:endParaRPr lang="it-IT" sz="1100" dirty="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7" name="Rectangle 15"/>
            <p:cNvSpPr>
              <a:spLocks noChangeArrowheads="1"/>
            </p:cNvSpPr>
            <p:nvPr/>
          </p:nvSpPr>
          <p:spPr bwMode="auto">
            <a:xfrm>
              <a:off x="1092526" y="1094319"/>
              <a:ext cx="1273" cy="1458"/>
            </a:xfrm>
            <a:prstGeom prst="rect">
              <a:avLst/>
            </a:prstGeom>
            <a:solidFill>
              <a:srgbClr val="9999C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in">
                  <a:solidFill>
                    <a:schemeClr val="dk1">
                      <a:lumMod val="0"/>
                      <a:lumOff val="0"/>
                    </a:schemeClr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rot="0" vert="horz" wrap="square" lIns="36576" tIns="36576" rIns="36576" bIns="36576" anchor="t" anchorCtr="0" upright="1">
              <a:noAutofit/>
            </a:bodyPr>
            <a:lstStyle/>
            <a:p>
              <a:endParaRPr lang="it-IT"/>
            </a:p>
          </p:txBody>
        </p:sp>
        <p:sp>
          <p:nvSpPr>
            <p:cNvPr id="8" name="Rectangle 16"/>
            <p:cNvSpPr>
              <a:spLocks noChangeArrowheads="1"/>
            </p:cNvSpPr>
            <p:nvPr/>
          </p:nvSpPr>
          <p:spPr bwMode="auto">
            <a:xfrm>
              <a:off x="1092526" y="1092860"/>
              <a:ext cx="1273" cy="1459"/>
            </a:xfrm>
            <a:prstGeom prst="rect">
              <a:avLst/>
            </a:prstGeom>
            <a:solidFill>
              <a:srgbClr val="CCCC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in">
                  <a:solidFill>
                    <a:schemeClr val="dk1">
                      <a:lumMod val="0"/>
                      <a:lumOff val="0"/>
                    </a:schemeClr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rot="0" vert="horz" wrap="square" lIns="36576" tIns="36576" rIns="36576" bIns="36576" anchor="t" anchorCtr="0" upright="1">
              <a:noAutofit/>
            </a:bodyPr>
            <a:lstStyle/>
            <a:p>
              <a:endParaRPr lang="it-IT"/>
            </a:p>
          </p:txBody>
        </p:sp>
        <p:sp>
          <p:nvSpPr>
            <p:cNvPr id="9" name="Rectangle 17"/>
            <p:cNvSpPr>
              <a:spLocks noChangeArrowheads="1"/>
            </p:cNvSpPr>
            <p:nvPr/>
          </p:nvSpPr>
          <p:spPr bwMode="auto">
            <a:xfrm>
              <a:off x="1091252" y="1094319"/>
              <a:ext cx="1274" cy="1458"/>
            </a:xfrm>
            <a:prstGeom prst="rect">
              <a:avLst/>
            </a:prstGeom>
            <a:solidFill>
              <a:srgbClr val="CCCC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in">
                  <a:solidFill>
                    <a:schemeClr val="dk1">
                      <a:lumMod val="0"/>
                      <a:lumOff val="0"/>
                    </a:schemeClr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rot="0" vert="horz" wrap="square" lIns="36576" tIns="36576" rIns="36576" bIns="36576" anchor="t" anchorCtr="0" upright="1">
              <a:noAutofit/>
            </a:bodyPr>
            <a:lstStyle/>
            <a:p>
              <a:endParaRPr lang="it-IT"/>
            </a:p>
          </p:txBody>
        </p:sp>
        <p:sp>
          <p:nvSpPr>
            <p:cNvPr id="10" name="Rectangle 18"/>
            <p:cNvSpPr>
              <a:spLocks noChangeArrowheads="1"/>
            </p:cNvSpPr>
            <p:nvPr/>
          </p:nvSpPr>
          <p:spPr bwMode="auto">
            <a:xfrm>
              <a:off x="1089978" y="1095777"/>
              <a:ext cx="1274" cy="1459"/>
            </a:xfrm>
            <a:prstGeom prst="rect">
              <a:avLst/>
            </a:prstGeom>
            <a:solidFill>
              <a:srgbClr val="CCCC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in">
                  <a:solidFill>
                    <a:schemeClr val="dk1">
                      <a:lumMod val="0"/>
                      <a:lumOff val="0"/>
                    </a:schemeClr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rot="0" vert="horz" wrap="square" lIns="36576" tIns="36576" rIns="36576" bIns="36576" anchor="t" anchorCtr="0" upright="1">
              <a:noAutofit/>
            </a:bodyPr>
            <a:lstStyle/>
            <a:p>
              <a:endParaRPr lang="it-IT"/>
            </a:p>
          </p:txBody>
        </p:sp>
        <p:sp>
          <p:nvSpPr>
            <p:cNvPr id="11" name="Rectangle 19"/>
            <p:cNvSpPr>
              <a:spLocks noChangeArrowheads="1"/>
            </p:cNvSpPr>
            <p:nvPr/>
          </p:nvSpPr>
          <p:spPr bwMode="auto">
            <a:xfrm>
              <a:off x="1091252" y="1095777"/>
              <a:ext cx="1274" cy="1459"/>
            </a:xfrm>
            <a:prstGeom prst="rect">
              <a:avLst/>
            </a:prstGeom>
            <a:solidFill>
              <a:srgbClr val="9999C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in">
                  <a:solidFill>
                    <a:schemeClr val="dk1">
                      <a:lumMod val="0"/>
                      <a:lumOff val="0"/>
                    </a:schemeClr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rot="0" vert="horz" wrap="square" lIns="36576" tIns="36576" rIns="36576" bIns="36576" anchor="t" anchorCtr="0" upright="1">
              <a:noAutofit/>
            </a:bodyPr>
            <a:lstStyle/>
            <a:p>
              <a:endParaRPr lang="it-IT"/>
            </a:p>
          </p:txBody>
        </p:sp>
        <p:sp>
          <p:nvSpPr>
            <p:cNvPr id="12" name="Rectangle 20"/>
            <p:cNvSpPr>
              <a:spLocks noChangeArrowheads="1"/>
            </p:cNvSpPr>
            <p:nvPr/>
          </p:nvSpPr>
          <p:spPr bwMode="auto">
            <a:xfrm>
              <a:off x="1089978" y="1097236"/>
              <a:ext cx="1274" cy="1458"/>
            </a:xfrm>
            <a:prstGeom prst="rect">
              <a:avLst/>
            </a:prstGeom>
            <a:solidFill>
              <a:srgbClr val="9999C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in">
                  <a:solidFill>
                    <a:schemeClr val="dk1">
                      <a:lumMod val="0"/>
                      <a:lumOff val="0"/>
                    </a:schemeClr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rot="0" vert="horz" wrap="square" lIns="36576" tIns="36576" rIns="36576" bIns="36576" anchor="t" anchorCtr="0" upright="1">
              <a:noAutofit/>
            </a:bodyPr>
            <a:lstStyle/>
            <a:p>
              <a:endParaRPr lang="it-IT"/>
            </a:p>
          </p:txBody>
        </p:sp>
        <p:sp>
          <p:nvSpPr>
            <p:cNvPr id="13" name="Rectangle 21"/>
            <p:cNvSpPr>
              <a:spLocks noChangeArrowheads="1"/>
            </p:cNvSpPr>
            <p:nvPr/>
          </p:nvSpPr>
          <p:spPr bwMode="auto">
            <a:xfrm>
              <a:off x="1088704" y="1094319"/>
              <a:ext cx="1274" cy="1458"/>
            </a:xfrm>
            <a:prstGeom prst="rect">
              <a:avLst/>
            </a:prstGeom>
            <a:solidFill>
              <a:srgbClr val="000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in">
                  <a:solidFill>
                    <a:schemeClr val="dk1">
                      <a:lumMod val="0"/>
                      <a:lumOff val="0"/>
                    </a:schemeClr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rot="0" vert="horz" wrap="square" lIns="36576" tIns="36576" rIns="36576" bIns="36576" anchor="t" anchorCtr="0" upright="1">
              <a:noAutofit/>
            </a:bodyPr>
            <a:lstStyle/>
            <a:p>
              <a:endParaRPr lang="it-IT"/>
            </a:p>
          </p:txBody>
        </p:sp>
      </p:grpSp>
      <p:sp>
        <p:nvSpPr>
          <p:cNvPr id="15" name="Sottotitolo 2"/>
          <p:cNvSpPr txBox="1">
            <a:spLocks/>
          </p:cNvSpPr>
          <p:nvPr/>
        </p:nvSpPr>
        <p:spPr>
          <a:xfrm>
            <a:off x="3995936" y="5301208"/>
            <a:ext cx="4752528" cy="7217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800" kern="1200">
                <a:solidFill>
                  <a:srgbClr val="42424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b="1" dirty="0" err="1"/>
              <a:t>D.Lgs.</a:t>
            </a:r>
            <a:r>
              <a:rPr lang="it-IT" b="1" dirty="0"/>
              <a:t> 81/08 e </a:t>
            </a:r>
            <a:r>
              <a:rPr lang="it-IT" b="1" dirty="0" err="1"/>
              <a:t>s.m.i.</a:t>
            </a:r>
            <a:r>
              <a:rPr lang="it-IT" b="1" dirty="0"/>
              <a:t>; Titolo I</a:t>
            </a:r>
            <a:r>
              <a:rPr lang="it-IT" b="1" dirty="0" smtClean="0"/>
              <a:t>V 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1509193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43490" y="629816"/>
            <a:ext cx="7024744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 smtClean="0"/>
              <a:t>CEM non ionizzanti e radiazioni ionizzanti: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11560" y="2276872"/>
            <a:ext cx="7992888" cy="3555757"/>
          </a:xfrm>
        </p:spPr>
        <p:txBody>
          <a:bodyPr>
            <a:noAutofit/>
          </a:bodyPr>
          <a:lstStyle/>
          <a:p>
            <a:r>
              <a:rPr lang="it-IT" sz="2800" dirty="0" smtClean="0"/>
              <a:t>Si distinguono per </a:t>
            </a:r>
            <a:r>
              <a:rPr lang="it-IT" sz="2800" b="1" dirty="0" smtClean="0"/>
              <a:t>frequenza</a:t>
            </a:r>
            <a:r>
              <a:rPr lang="it-IT" sz="2800" dirty="0" smtClean="0"/>
              <a:t> «v» (o </a:t>
            </a:r>
            <a:r>
              <a:rPr lang="it-IT" sz="2800" b="1" dirty="0" smtClean="0"/>
              <a:t>lunghezza d’onda </a:t>
            </a:r>
            <a:r>
              <a:rPr lang="it-IT" sz="2800" dirty="0" smtClean="0"/>
              <a:t>«</a:t>
            </a:r>
            <a:r>
              <a:rPr lang="el-GR" sz="2800" dirty="0" smtClean="0"/>
              <a:t>λ</a:t>
            </a:r>
            <a:r>
              <a:rPr lang="it-IT" sz="2800" dirty="0" smtClean="0"/>
              <a:t>»);</a:t>
            </a:r>
          </a:p>
          <a:p>
            <a:r>
              <a:rPr lang="it-IT" sz="2800" dirty="0" smtClean="0"/>
              <a:t>Maggiore è la f (minore è la lunghezza d’onda), maggiore è l’energia trasportata;</a:t>
            </a:r>
          </a:p>
          <a:p>
            <a:r>
              <a:rPr lang="it-IT" sz="2800" dirty="0" smtClean="0"/>
              <a:t>Oltre certi livelli l’energia è sufficiente a </a:t>
            </a:r>
            <a:r>
              <a:rPr lang="it-IT" sz="2800" b="1" dirty="0" smtClean="0"/>
              <a:t>rompere i legami </a:t>
            </a:r>
            <a:r>
              <a:rPr lang="it-IT" sz="2800" dirty="0" smtClean="0"/>
              <a:t>molecolari.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3297408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94" t="12356" r="6252" b="15435"/>
          <a:stretch/>
        </p:blipFill>
        <p:spPr>
          <a:xfrm>
            <a:off x="772271" y="692696"/>
            <a:ext cx="7560840" cy="3384376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183694"/>
            <a:ext cx="7920880" cy="189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7626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8907720"/>
              </p:ext>
            </p:extLst>
          </p:nvPr>
        </p:nvGraphicFramePr>
        <p:xfrm>
          <a:off x="971600" y="692696"/>
          <a:ext cx="7128791" cy="552425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64395"/>
                <a:gridCol w="3564396"/>
              </a:tblGrid>
              <a:tr h="517531">
                <a:tc>
                  <a:txBody>
                    <a:bodyPr/>
                    <a:lstStyle/>
                    <a:p>
                      <a:pPr>
                        <a:lnSpc>
                          <a:spcPts val="550"/>
                        </a:lnSpc>
                        <a:spcBef>
                          <a:spcPts val="35"/>
                        </a:spcBef>
                        <a:spcAft>
                          <a:spcPts val="0"/>
                        </a:spcAft>
                      </a:pPr>
                      <a:r>
                        <a:rPr lang="it-IT" sz="900" b="1" dirty="0">
                          <a:effectLst/>
                        </a:rPr>
                        <a:t> </a:t>
                      </a:r>
                      <a:endParaRPr lang="it-IT" sz="1400" b="1" dirty="0">
                        <a:effectLst/>
                      </a:endParaRPr>
                    </a:p>
                    <a:p>
                      <a:pPr marL="102298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b="1" dirty="0">
                          <a:effectLst/>
                        </a:rPr>
                        <a:t>Campi</a:t>
                      </a:r>
                      <a:r>
                        <a:rPr lang="it-IT" sz="1800" b="1" spc="175" dirty="0">
                          <a:effectLst/>
                        </a:rPr>
                        <a:t> </a:t>
                      </a:r>
                      <a:r>
                        <a:rPr lang="it-IT" sz="1800" b="1" dirty="0">
                          <a:effectLst/>
                        </a:rPr>
                        <a:t>ele</a:t>
                      </a:r>
                      <a:r>
                        <a:rPr lang="it-IT" sz="1800" b="1" spc="-5" dirty="0">
                          <a:effectLst/>
                        </a:rPr>
                        <a:t>t</a:t>
                      </a:r>
                      <a:r>
                        <a:rPr lang="it-IT" sz="1800" b="1" dirty="0">
                          <a:effectLst/>
                        </a:rPr>
                        <a:t>trici</a:t>
                      </a:r>
                      <a:endParaRPr lang="it-IT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550"/>
                        </a:lnSpc>
                        <a:spcBef>
                          <a:spcPts val="35"/>
                        </a:spcBef>
                        <a:spcAft>
                          <a:spcPts val="0"/>
                        </a:spcAft>
                      </a:pPr>
                      <a:r>
                        <a:rPr lang="it-IT" sz="900" b="1" dirty="0">
                          <a:effectLst/>
                        </a:rPr>
                        <a:t> </a:t>
                      </a:r>
                      <a:endParaRPr lang="it-IT" sz="1400" b="1" dirty="0">
                        <a:effectLst/>
                      </a:endParaRPr>
                    </a:p>
                    <a:p>
                      <a:pPr marL="9378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b="1" dirty="0">
                          <a:effectLst/>
                        </a:rPr>
                        <a:t>Campi</a:t>
                      </a:r>
                      <a:r>
                        <a:rPr lang="it-IT" sz="1800" b="1" spc="175" dirty="0">
                          <a:effectLst/>
                        </a:rPr>
                        <a:t> </a:t>
                      </a:r>
                      <a:r>
                        <a:rPr lang="it-IT" sz="1800" b="1" dirty="0">
                          <a:effectLst/>
                        </a:rPr>
                        <a:t>magnetici</a:t>
                      </a:r>
                      <a:endParaRPr lang="it-IT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4883069">
                <a:tc>
                  <a:txBody>
                    <a:bodyPr/>
                    <a:lstStyle/>
                    <a:p>
                      <a:pPr>
                        <a:lnSpc>
                          <a:spcPts val="550"/>
                        </a:lnSpc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r>
                        <a:rPr lang="it-IT" sz="600" dirty="0">
                          <a:effectLst/>
                        </a:rPr>
                        <a:t> </a:t>
                      </a:r>
                      <a:endParaRPr lang="it-IT" sz="1050" dirty="0">
                        <a:effectLst/>
                      </a:endParaRPr>
                    </a:p>
                    <a:p>
                      <a:pPr marL="66675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  I campi elettrici derivano dalla </a:t>
                      </a:r>
                      <a:r>
                        <a:rPr lang="it-IT" sz="160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tensione</a:t>
                      </a:r>
                    </a:p>
                    <a:p>
                      <a:pPr marL="293370" marR="26035" indent="-2286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it-IT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 La  loro  intensità  si  misura  in  </a:t>
                      </a:r>
                      <a:r>
                        <a:rPr lang="it-IT" sz="160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volt  al metro </a:t>
                      </a:r>
                      <a:r>
                        <a:rPr lang="it-IT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(V/m)</a:t>
                      </a:r>
                    </a:p>
                    <a:p>
                      <a:pPr marL="293370" marR="26670" indent="-2286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it-IT" sz="16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93370" marR="26670" indent="-2286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it-IT" sz="16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93370" marR="26670" indent="-2286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it-IT" sz="16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93370" marR="26670" indent="-2286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it-IT" sz="16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93370" marR="26670" indent="-2286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it-IT" sz="16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93370" marR="26670" indent="-2286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it-IT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 Un campo elettrico </a:t>
                      </a:r>
                      <a:r>
                        <a:rPr lang="it-IT" sz="160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può essere presente anche se un apparecchio è spento</a:t>
                      </a:r>
                    </a:p>
                    <a:p>
                      <a:pPr marL="293370" marR="26035" indent="-2286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r>
                        <a:rPr lang="it-IT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 L’intensità  </a:t>
                      </a:r>
                      <a:r>
                        <a:rPr lang="it-IT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del  campo elettrico </a:t>
                      </a:r>
                      <a:r>
                        <a:rPr lang="it-IT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diminuisce    con </a:t>
                      </a:r>
                      <a:r>
                        <a:rPr lang="it-IT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 distanza dalla </a:t>
                      </a:r>
                      <a:r>
                        <a:rPr lang="it-IT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sorgente</a:t>
                      </a:r>
                    </a:p>
                    <a:p>
                      <a:pPr marL="293370" marR="26670" indent="-227330" algn="l">
                        <a:lnSpc>
                          <a:spcPts val="13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it-IT" sz="16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93370" marR="26670" indent="-227330" algn="l">
                        <a:lnSpc>
                          <a:spcPts val="13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r>
                        <a:rPr lang="it-IT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 La maggior parte dei materiali </a:t>
                      </a:r>
                      <a:r>
                        <a:rPr lang="it-IT" sz="160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scherma</a:t>
                      </a:r>
                      <a:r>
                        <a:rPr lang="it-IT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in qualche misura i campi elettrici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600"/>
                        </a:lnSpc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r>
                        <a:rPr lang="it-IT" sz="700" dirty="0">
                          <a:effectLst/>
                        </a:rPr>
                        <a:t> </a:t>
                      </a:r>
                      <a:endParaRPr lang="it-IT" sz="1050" dirty="0">
                        <a:effectLst/>
                      </a:endParaRPr>
                    </a:p>
                    <a:p>
                      <a:pPr marL="274955" marR="26670" indent="-22733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  </a:t>
                      </a:r>
                      <a:r>
                        <a:rPr lang="it-IT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campi magnetici derivano </a:t>
                      </a:r>
                      <a:r>
                        <a:rPr lang="it-IT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dalla </a:t>
                      </a:r>
                      <a:r>
                        <a:rPr lang="it-IT" sz="160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corrente elettrica</a:t>
                      </a:r>
                    </a:p>
                    <a:p>
                      <a:pPr marL="274955" marR="25400" indent="-22860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  La loro intensità si misura in </a:t>
                      </a:r>
                      <a:r>
                        <a:rPr lang="it-IT" sz="160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ampere al metro </a:t>
                      </a:r>
                      <a:r>
                        <a:rPr lang="it-IT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(A/m). Generalmente, </a:t>
                      </a:r>
                      <a:r>
                        <a:rPr lang="it-IT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una   </a:t>
                      </a:r>
                      <a:r>
                        <a:rPr lang="it-IT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grandezza </a:t>
                      </a:r>
                      <a:r>
                        <a:rPr lang="it-IT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associata</a:t>
                      </a:r>
                      <a:r>
                        <a:rPr lang="it-IT" sz="16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è</a:t>
                      </a:r>
                      <a:r>
                        <a:rPr lang="it-IT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l’induzione   magnetica   (di solito  misurata  in  microtesla,  µT,  o  in </a:t>
                      </a:r>
                      <a:r>
                        <a:rPr lang="it-IT" sz="1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millitesla</a:t>
                      </a:r>
                      <a:r>
                        <a:rPr lang="it-IT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it-IT" sz="1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mT</a:t>
                      </a:r>
                      <a:r>
                        <a:rPr lang="it-IT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274955" marR="26035" indent="-228600" algn="l" defTabSz="914400" rtl="0" eaLnBrk="1" latinLnBrk="0" hangingPunct="1">
                        <a:lnSpc>
                          <a:spcPct val="99000"/>
                        </a:lnSpc>
                        <a:spcAft>
                          <a:spcPts val="0"/>
                        </a:spcAft>
                      </a:pPr>
                      <a:r>
                        <a:rPr lang="it-IT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  I campi magnetici </a:t>
                      </a:r>
                      <a:r>
                        <a:rPr lang="it-IT" sz="160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esistono solo se un apparecchio  è  acceso</a:t>
                      </a:r>
                      <a:r>
                        <a:rPr lang="it-IT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e  circola  una corrente</a:t>
                      </a:r>
                    </a:p>
                    <a:p>
                      <a:pPr marL="274955" marR="25400" indent="-22860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r>
                        <a:rPr lang="it-IT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 L’intensità     del     campo     magnetico diminuisce    con    la    distanza    dalla sorgente</a:t>
                      </a:r>
                    </a:p>
                    <a:p>
                      <a:pPr marL="273685" marR="26670" indent="-22606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r>
                        <a:rPr lang="it-IT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 I campi magnetici </a:t>
                      </a:r>
                      <a:r>
                        <a:rPr lang="it-IT" sz="160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non sono schermati </a:t>
                      </a:r>
                      <a:r>
                        <a:rPr lang="it-IT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dalla maggior parte dei materiali</a:t>
                      </a:r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5130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43490" y="908720"/>
            <a:ext cx="7024744" cy="757888"/>
          </a:xfrm>
        </p:spPr>
        <p:txBody>
          <a:bodyPr/>
          <a:lstStyle/>
          <a:p>
            <a:pPr algn="ctr"/>
            <a:r>
              <a:rPr lang="it-IT" dirty="0" smtClean="0"/>
              <a:t>Esposizione:</a:t>
            </a:r>
            <a:endParaRPr lang="it-IT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005703"/>
            <a:ext cx="7806488" cy="4159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779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412776"/>
            <a:ext cx="7079664" cy="4690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774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980727"/>
            <a:ext cx="7560840" cy="5318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70045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43490" y="188640"/>
            <a:ext cx="7024744" cy="1143000"/>
          </a:xfrm>
        </p:spPr>
        <p:txBody>
          <a:bodyPr/>
          <a:lstStyle/>
          <a:p>
            <a:pPr algn="ctr"/>
            <a:r>
              <a:rPr lang="it-IT" dirty="0" smtClean="0"/>
              <a:t>Effetti (</a:t>
            </a:r>
            <a:r>
              <a:rPr lang="it-IT" dirty="0" smtClean="0">
                <a:solidFill>
                  <a:srgbClr val="FF0000"/>
                </a:solidFill>
              </a:rPr>
              <a:t>biologici/danni</a:t>
            </a:r>
            <a:r>
              <a:rPr lang="it-IT" dirty="0" smtClean="0"/>
              <a:t>):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11560" y="1412776"/>
            <a:ext cx="7992888" cy="4419853"/>
          </a:xfrm>
        </p:spPr>
        <p:txBody>
          <a:bodyPr>
            <a:noAutofit/>
          </a:bodyPr>
          <a:lstStyle/>
          <a:p>
            <a:r>
              <a:rPr lang="it-IT" sz="2800" dirty="0" smtClean="0"/>
              <a:t>L’esposizione è incrementata nel XX secolo</a:t>
            </a:r>
          </a:p>
          <a:p>
            <a:r>
              <a:rPr lang="it-IT" sz="2800" dirty="0" smtClean="0"/>
              <a:t>Chiunque è esposto in ogni ambiente</a:t>
            </a:r>
          </a:p>
          <a:p>
            <a:r>
              <a:rPr lang="it-IT" sz="2800" dirty="0" smtClean="0"/>
              <a:t>Nel nostro corpo sono presenti piccole cariche (vedi rischio elettrico)</a:t>
            </a:r>
          </a:p>
          <a:p>
            <a:r>
              <a:rPr lang="it-IT" sz="2800" dirty="0" smtClean="0"/>
              <a:t>I campi elettrici influenzano la distribuzione di cariche (anche nel ns corpo)</a:t>
            </a:r>
          </a:p>
          <a:p>
            <a:r>
              <a:rPr lang="it-IT" sz="2800" dirty="0" smtClean="0"/>
              <a:t>Il campo magnetico induce delle correnti (anche nel ns corpo; es: dinamo)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273550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43490" y="188640"/>
            <a:ext cx="7024744" cy="1143000"/>
          </a:xfrm>
        </p:spPr>
        <p:txBody>
          <a:bodyPr/>
          <a:lstStyle/>
          <a:p>
            <a:pPr algn="ctr"/>
            <a:r>
              <a:rPr lang="it-IT" dirty="0" smtClean="0"/>
              <a:t>Effetti: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39552" y="1412776"/>
            <a:ext cx="8064896" cy="4824536"/>
          </a:xfrm>
        </p:spPr>
        <p:txBody>
          <a:bodyPr>
            <a:noAutofit/>
          </a:bodyPr>
          <a:lstStyle/>
          <a:p>
            <a:pPr marL="68580" indent="0">
              <a:buNone/>
            </a:pPr>
            <a:r>
              <a:rPr lang="it-IT" sz="2800" dirty="0" smtClean="0"/>
              <a:t>BREVE TERMINE:</a:t>
            </a:r>
          </a:p>
          <a:p>
            <a:r>
              <a:rPr lang="it-IT" sz="2800" dirty="0" smtClean="0"/>
              <a:t>Potenziali tra corpo umano e …. (molto bassi)</a:t>
            </a:r>
          </a:p>
          <a:p>
            <a:r>
              <a:rPr lang="it-IT" sz="2800" dirty="0" smtClean="0"/>
              <a:t>Riscaldamento (campi RF, ad es. cellulare, microonde)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96" y="4077072"/>
            <a:ext cx="3800475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029447"/>
            <a:ext cx="3762375" cy="240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9183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34007" y="980728"/>
            <a:ext cx="6777317" cy="1763901"/>
          </a:xfrm>
        </p:spPr>
        <p:txBody>
          <a:bodyPr>
            <a:normAutofit fontScale="92500"/>
          </a:bodyPr>
          <a:lstStyle/>
          <a:p>
            <a:pPr marL="68580" indent="0">
              <a:buNone/>
            </a:pPr>
            <a:r>
              <a:rPr lang="it-IT" dirty="0"/>
              <a:t>LUNGO TERMINE:</a:t>
            </a:r>
          </a:p>
          <a:p>
            <a:r>
              <a:rPr lang="it-IT" dirty="0"/>
              <a:t>Non esiste conferma di alcun effetto nocivo derivante da esposizioni a lungo termine a bassi livelli di </a:t>
            </a:r>
            <a:r>
              <a:rPr lang="it-IT" dirty="0" smtClean="0"/>
              <a:t>CEM (con alcune evidenze…). </a:t>
            </a:r>
            <a:endParaRPr lang="it-IT" dirty="0"/>
          </a:p>
          <a:p>
            <a:pPr marL="68580" indent="0">
              <a:buNone/>
            </a:pPr>
            <a:endParaRPr lang="it-IT" dirty="0"/>
          </a:p>
        </p:txBody>
      </p:sp>
      <p:sp>
        <p:nvSpPr>
          <p:cNvPr id="4" name="Rettangolo 3"/>
          <p:cNvSpPr/>
          <p:nvPr/>
        </p:nvSpPr>
        <p:spPr>
          <a:xfrm>
            <a:off x="1034123" y="2708920"/>
            <a:ext cx="691276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036638">
              <a:spcBef>
                <a:spcPct val="50000"/>
              </a:spcBef>
              <a:defRPr/>
            </a:pPr>
            <a:r>
              <a:rPr lang="it-IT" b="1" i="1" dirty="0" smtClean="0">
                <a:solidFill>
                  <a:srgbClr val="FF0000"/>
                </a:solidFill>
              </a:rPr>
              <a:t>La </a:t>
            </a:r>
            <a:r>
              <a:rPr lang="it-IT" b="1" i="1" dirty="0">
                <a:solidFill>
                  <a:srgbClr val="FF0000"/>
                </a:solidFill>
              </a:rPr>
              <a:t>IARC h</a:t>
            </a:r>
            <a:r>
              <a:rPr lang="it-IT" b="1" i="1" dirty="0" smtClean="0">
                <a:solidFill>
                  <a:srgbClr val="FF0000"/>
                </a:solidFill>
              </a:rPr>
              <a:t>a classificato:</a:t>
            </a:r>
          </a:p>
          <a:p>
            <a:pPr marL="285750" indent="-285750" algn="ctr" defTabSz="1036638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it-IT" b="1" i="1" dirty="0" smtClean="0">
                <a:solidFill>
                  <a:srgbClr val="FF0000"/>
                </a:solidFill>
              </a:rPr>
              <a:t>i </a:t>
            </a:r>
            <a:r>
              <a:rPr lang="it-IT" b="1" i="1" dirty="0">
                <a:solidFill>
                  <a:srgbClr val="FF0000"/>
                </a:solidFill>
              </a:rPr>
              <a:t>campi </a:t>
            </a:r>
            <a:r>
              <a:rPr lang="it-IT" b="1" i="1" u="sng" dirty="0">
                <a:solidFill>
                  <a:srgbClr val="FF0000"/>
                </a:solidFill>
              </a:rPr>
              <a:t>magnetici  </a:t>
            </a:r>
            <a:r>
              <a:rPr lang="it-IT" b="1" i="1" u="sng" dirty="0" smtClean="0">
                <a:solidFill>
                  <a:srgbClr val="FF0000"/>
                </a:solidFill>
              </a:rPr>
              <a:t>a </a:t>
            </a:r>
            <a:r>
              <a:rPr lang="it-IT" b="1" i="1" u="sng" dirty="0">
                <a:solidFill>
                  <a:srgbClr val="FF0000"/>
                </a:solidFill>
              </a:rPr>
              <a:t>radiofrequenza</a:t>
            </a:r>
            <a:r>
              <a:rPr lang="it-IT" b="1" i="1" dirty="0">
                <a:solidFill>
                  <a:srgbClr val="FF0000"/>
                </a:solidFill>
              </a:rPr>
              <a:t>  come “possibilmente cancerogeni per l’uomo” gruppo </a:t>
            </a:r>
            <a:r>
              <a:rPr lang="it-IT" b="1" i="1" dirty="0" smtClean="0">
                <a:solidFill>
                  <a:srgbClr val="FF0000"/>
                </a:solidFill>
              </a:rPr>
              <a:t>2B</a:t>
            </a:r>
          </a:p>
          <a:p>
            <a:pPr marL="285750" indent="-285750" algn="ctr" defTabSz="1036638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it-IT" b="1" i="1" dirty="0" smtClean="0">
                <a:solidFill>
                  <a:srgbClr val="FF0000"/>
                </a:solidFill>
              </a:rPr>
              <a:t>Campi elettrici  (e campi M/E statici) come «non classificabili in relazione alla loro cancerogenicità nell’uomo» gruppo 3</a:t>
            </a:r>
            <a:endParaRPr lang="it-IT" b="1" i="1" dirty="0">
              <a:solidFill>
                <a:srgbClr val="FF0000"/>
              </a:solidFill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4607" y="5085184"/>
            <a:ext cx="5120569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0663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155" y="1484784"/>
            <a:ext cx="7959251" cy="4320480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1187624" y="836712"/>
            <a:ext cx="66967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>
                <a:solidFill>
                  <a:srgbClr val="FF0000"/>
                </a:solidFill>
              </a:rPr>
              <a:t>http://monographs.iarc.fr/ENG/Classification/index.php</a:t>
            </a:r>
          </a:p>
        </p:txBody>
      </p:sp>
    </p:spTree>
    <p:extLst>
      <p:ext uri="{BB962C8B-B14F-4D97-AF65-F5344CB8AC3E}">
        <p14:creationId xmlns:p14="http://schemas.microsoft.com/office/powerpoint/2010/main" val="3607521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3140968"/>
            <a:ext cx="4896396" cy="3361935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43490" y="692696"/>
            <a:ext cx="7024744" cy="1143000"/>
          </a:xfrm>
        </p:spPr>
        <p:txBody>
          <a:bodyPr/>
          <a:lstStyle/>
          <a:p>
            <a:pPr algn="ctr"/>
            <a:r>
              <a:rPr lang="it-IT" dirty="0" smtClean="0"/>
              <a:t>Definizioni: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43492" y="1844824"/>
            <a:ext cx="6777317" cy="3987805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it-IT" sz="2800" dirty="0"/>
              <a:t>il </a:t>
            </a:r>
            <a:r>
              <a:rPr lang="it-IT" sz="2800" b="1" dirty="0"/>
              <a:t>campo elettrico</a:t>
            </a:r>
            <a:r>
              <a:rPr lang="it-IT" sz="2800" dirty="0"/>
              <a:t> è un </a:t>
            </a:r>
            <a:r>
              <a:rPr lang="it-IT" sz="2800" dirty="0">
                <a:hlinkClick r:id="rId3" action="ppaction://hlinkfile" tooltip="Campo di forze"/>
              </a:rPr>
              <a:t>campo di forze</a:t>
            </a:r>
            <a:r>
              <a:rPr lang="it-IT" sz="2800" dirty="0"/>
              <a:t> generato nello spazio dalla presenza di </a:t>
            </a:r>
            <a:r>
              <a:rPr lang="it-IT" sz="2800" dirty="0">
                <a:hlinkClick r:id="rId4" action="ppaction://hlinkfile" tooltip="Carica (fisica)"/>
              </a:rPr>
              <a:t>carica</a:t>
            </a:r>
            <a:r>
              <a:rPr lang="it-IT" sz="2800" dirty="0"/>
              <a:t> </a:t>
            </a:r>
            <a:r>
              <a:rPr lang="it-IT" sz="2800" dirty="0">
                <a:hlinkClick r:id="rId5" action="ppaction://hlinkfile" tooltip="Carica elettrica"/>
              </a:rPr>
              <a:t>elettrica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2882407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980728"/>
            <a:ext cx="7056784" cy="4895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olo 1"/>
          <p:cNvSpPr>
            <a:spLocks noGrp="1"/>
          </p:cNvSpPr>
          <p:nvPr>
            <p:ph type="title"/>
          </p:nvPr>
        </p:nvSpPr>
        <p:spPr>
          <a:xfrm>
            <a:off x="539552" y="366856"/>
            <a:ext cx="7560840" cy="757888"/>
          </a:xfrm>
        </p:spPr>
        <p:txBody>
          <a:bodyPr>
            <a:noAutofit/>
          </a:bodyPr>
          <a:lstStyle/>
          <a:p>
            <a:pPr algn="ctr"/>
            <a:r>
              <a:rPr lang="it-IT" sz="2800" dirty="0" smtClean="0"/>
              <a:t>Ricerche OMS(Svezia):</a:t>
            </a:r>
            <a:endParaRPr lang="it-IT" sz="2800" dirty="0"/>
          </a:p>
        </p:txBody>
      </p:sp>
      <p:sp>
        <p:nvSpPr>
          <p:cNvPr id="4" name="Titolo 1"/>
          <p:cNvSpPr txBox="1">
            <a:spLocks/>
          </p:cNvSpPr>
          <p:nvPr/>
        </p:nvSpPr>
        <p:spPr>
          <a:xfrm>
            <a:off x="647564" y="5733256"/>
            <a:ext cx="7560840" cy="75788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it-IT" sz="2400" b="1" dirty="0" smtClean="0"/>
              <a:t>Leucemie infantili e consumo corrente(Svezia)</a:t>
            </a:r>
            <a:endParaRPr lang="it-IT" sz="2400" b="1" dirty="0"/>
          </a:p>
        </p:txBody>
      </p:sp>
    </p:spTree>
    <p:extLst>
      <p:ext uri="{BB962C8B-B14F-4D97-AF65-F5344CB8AC3E}">
        <p14:creationId xmlns:p14="http://schemas.microsoft.com/office/powerpoint/2010/main" val="5945741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39552" y="1412776"/>
            <a:ext cx="8064896" cy="4824536"/>
          </a:xfrm>
        </p:spPr>
        <p:txBody>
          <a:bodyPr>
            <a:noAutofit/>
          </a:bodyPr>
          <a:lstStyle/>
          <a:p>
            <a:pPr marL="68580" indent="0">
              <a:buNone/>
            </a:pPr>
            <a:r>
              <a:rPr lang="it-IT" sz="2800" dirty="0" smtClean="0"/>
              <a:t>Ed in particolare non è stata dimostrata correlazione tra CEM e:</a:t>
            </a:r>
          </a:p>
          <a:p>
            <a:r>
              <a:rPr lang="it-IT" sz="2800" dirty="0" smtClean="0"/>
              <a:t>Stato di salute generale (mal di testa, nausea, depressione,…)</a:t>
            </a:r>
          </a:p>
          <a:p>
            <a:r>
              <a:rPr lang="it-IT" sz="2800" dirty="0" smtClean="0"/>
              <a:t>Problemi in gravidanza</a:t>
            </a:r>
          </a:p>
          <a:p>
            <a:r>
              <a:rPr lang="it-IT" sz="2800" dirty="0" smtClean="0"/>
              <a:t>Cataratte;</a:t>
            </a:r>
          </a:p>
          <a:p>
            <a:r>
              <a:rPr lang="it-IT" sz="2800" dirty="0" smtClean="0"/>
              <a:t>Insorgenza di cancro</a:t>
            </a:r>
          </a:p>
          <a:p>
            <a:endParaRPr lang="it-IT" sz="2800" dirty="0" smtClean="0"/>
          </a:p>
        </p:txBody>
      </p:sp>
    </p:spTree>
    <p:extLst>
      <p:ext uri="{BB962C8B-B14F-4D97-AF65-F5344CB8AC3E}">
        <p14:creationId xmlns:p14="http://schemas.microsoft.com/office/powerpoint/2010/main" val="2822408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348880"/>
            <a:ext cx="7342849" cy="3863409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43490" y="908720"/>
            <a:ext cx="7024744" cy="757888"/>
          </a:xfrm>
        </p:spPr>
        <p:txBody>
          <a:bodyPr/>
          <a:lstStyle/>
          <a:p>
            <a:pPr algn="ctr"/>
            <a:r>
              <a:rPr lang="it-IT" dirty="0" smtClean="0"/>
              <a:t>Esposizione CM: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43492" y="1700808"/>
            <a:ext cx="6777317" cy="4131821"/>
          </a:xfrm>
        </p:spPr>
        <p:txBody>
          <a:bodyPr/>
          <a:lstStyle/>
          <a:p>
            <a:pPr marL="68580" indent="0" algn="ctr">
              <a:buNone/>
            </a:pPr>
            <a:r>
              <a:rPr lang="it-IT" dirty="0">
                <a:solidFill>
                  <a:srgbClr val="FF0000"/>
                </a:solidFill>
              </a:rPr>
              <a:t>VALORE LIMITE DELLE NORME: </a:t>
            </a:r>
            <a:endParaRPr lang="it-IT" dirty="0" smtClean="0">
              <a:solidFill>
                <a:srgbClr val="FF0000"/>
              </a:solidFill>
            </a:endParaRPr>
          </a:p>
          <a:p>
            <a:pPr algn="ctr"/>
            <a:r>
              <a:rPr lang="it-IT" dirty="0" smtClean="0">
                <a:solidFill>
                  <a:srgbClr val="FF0000"/>
                </a:solidFill>
              </a:rPr>
              <a:t>Civile 100 </a:t>
            </a:r>
            <a:r>
              <a:rPr lang="it-IT" dirty="0">
                <a:solidFill>
                  <a:srgbClr val="FF0000"/>
                </a:solidFill>
              </a:rPr>
              <a:t>µT (50 Hz</a:t>
            </a:r>
            <a:r>
              <a:rPr lang="it-IT" dirty="0" smtClean="0">
                <a:solidFill>
                  <a:srgbClr val="FF0000"/>
                </a:solidFill>
              </a:rPr>
              <a:t>)</a:t>
            </a:r>
          </a:p>
          <a:p>
            <a:pPr algn="ctr"/>
            <a:r>
              <a:rPr lang="it-IT" dirty="0" smtClean="0">
                <a:solidFill>
                  <a:srgbClr val="FF0000"/>
                </a:solidFill>
              </a:rPr>
              <a:t>Lavorativo 500 </a:t>
            </a:r>
            <a:r>
              <a:rPr lang="it-IT" dirty="0">
                <a:solidFill>
                  <a:srgbClr val="FF0000"/>
                </a:solidFill>
              </a:rPr>
              <a:t>µT (50 Hz)</a:t>
            </a:r>
          </a:p>
          <a:p>
            <a:pPr algn="ctr"/>
            <a:endParaRPr lang="it-IT" dirty="0">
              <a:solidFill>
                <a:srgbClr val="FF0000"/>
              </a:solidFill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09848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75656" y="-171400"/>
            <a:ext cx="2520280" cy="1143000"/>
          </a:xfrm>
        </p:spPr>
        <p:txBody>
          <a:bodyPr/>
          <a:lstStyle/>
          <a:p>
            <a:pPr algn="ctr"/>
            <a:r>
              <a:rPr lang="it-IT" dirty="0" smtClean="0"/>
              <a:t>Valori: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39552" y="1412776"/>
            <a:ext cx="8064896" cy="4824536"/>
          </a:xfrm>
        </p:spPr>
        <p:txBody>
          <a:bodyPr>
            <a:noAutofit/>
          </a:bodyPr>
          <a:lstStyle/>
          <a:p>
            <a:endParaRPr lang="it-IT" sz="2800" dirty="0"/>
          </a:p>
          <a:p>
            <a:endParaRPr lang="it-IT" sz="2800" dirty="0" smtClean="0"/>
          </a:p>
          <a:p>
            <a:pPr marL="68580" indent="0">
              <a:buNone/>
            </a:pPr>
            <a:endParaRPr lang="it-IT" sz="2800" dirty="0" smtClean="0">
              <a:solidFill>
                <a:srgbClr val="FF0000"/>
              </a:solidFill>
            </a:endParaRPr>
          </a:p>
          <a:p>
            <a:pPr marL="68580" indent="0">
              <a:buNone/>
            </a:pPr>
            <a:endParaRPr lang="it-IT" sz="2800" dirty="0">
              <a:solidFill>
                <a:srgbClr val="FF0000"/>
              </a:solidFill>
            </a:endParaRPr>
          </a:p>
          <a:p>
            <a:pPr marL="68580" indent="0">
              <a:buNone/>
            </a:pPr>
            <a:endParaRPr lang="it-IT" sz="2800" dirty="0" smtClean="0">
              <a:solidFill>
                <a:srgbClr val="FF0000"/>
              </a:solidFill>
            </a:endParaRPr>
          </a:p>
          <a:p>
            <a:pPr marL="68580" indent="0">
              <a:buNone/>
            </a:pPr>
            <a:endParaRPr lang="it-IT" sz="2800" dirty="0">
              <a:solidFill>
                <a:srgbClr val="FF0000"/>
              </a:solidFill>
            </a:endParaRPr>
          </a:p>
          <a:p>
            <a:pPr marL="68580" indent="0">
              <a:buNone/>
            </a:pPr>
            <a:endParaRPr lang="it-IT" sz="2800" dirty="0" smtClean="0">
              <a:solidFill>
                <a:srgbClr val="FF0000"/>
              </a:solidFill>
            </a:endParaRPr>
          </a:p>
          <a:p>
            <a:pPr marL="68580" indent="0">
              <a:buNone/>
            </a:pPr>
            <a:endParaRPr lang="it-IT" sz="2800" dirty="0">
              <a:solidFill>
                <a:srgbClr val="FF0000"/>
              </a:solidFill>
            </a:endParaRPr>
          </a:p>
          <a:p>
            <a:pPr marL="68580" indent="0" algn="ctr">
              <a:buNone/>
            </a:pPr>
            <a:endParaRPr lang="it-IT" sz="2800" dirty="0" smtClean="0">
              <a:solidFill>
                <a:srgbClr val="FF0000"/>
              </a:solidFill>
            </a:endParaRPr>
          </a:p>
          <a:p>
            <a:pPr marL="68580" indent="0">
              <a:buNone/>
            </a:pPr>
            <a:endParaRPr lang="it-IT" sz="2800" dirty="0" smtClean="0"/>
          </a:p>
        </p:txBody>
      </p:sp>
      <p:graphicFrame>
        <p:nvGraphicFramePr>
          <p:cNvPr id="4" name="Tabel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5744798"/>
              </p:ext>
            </p:extLst>
          </p:nvPr>
        </p:nvGraphicFramePr>
        <p:xfrm>
          <a:off x="755576" y="980725"/>
          <a:ext cx="7632848" cy="475680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97717"/>
                <a:gridCol w="1996899"/>
                <a:gridCol w="1999352"/>
                <a:gridCol w="1638880"/>
              </a:tblGrid>
              <a:tr h="312984">
                <a:tc>
                  <a:txBody>
                    <a:bodyPr/>
                    <a:lstStyle/>
                    <a:p>
                      <a:pPr>
                        <a:lnSpc>
                          <a:spcPts val="550"/>
                        </a:lnSpc>
                        <a:spcBef>
                          <a:spcPts val="35"/>
                        </a:spcBef>
                        <a:spcAft>
                          <a:spcPts val="0"/>
                        </a:spcAft>
                      </a:pPr>
                      <a:r>
                        <a:rPr lang="it-IT" sz="1000" b="1" dirty="0">
                          <a:effectLst/>
                        </a:rPr>
                        <a:t> </a:t>
                      </a:r>
                      <a:endParaRPr lang="it-IT" sz="1400" b="1" dirty="0">
                        <a:effectLst/>
                      </a:endParaRPr>
                    </a:p>
                    <a:p>
                      <a:pPr marL="12001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effectLst/>
                        </a:rPr>
                        <a:t>Apparato </a:t>
                      </a:r>
                      <a:r>
                        <a:rPr lang="it-IT" sz="1400" b="1" spc="55" dirty="0">
                          <a:effectLst/>
                        </a:rPr>
                        <a:t> </a:t>
                      </a:r>
                      <a:r>
                        <a:rPr lang="it-IT" sz="1400" b="1" dirty="0">
                          <a:effectLst/>
                        </a:rPr>
                        <a:t>elettrico</a:t>
                      </a:r>
                      <a:endParaRPr lang="it-IT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550"/>
                        </a:lnSpc>
                        <a:spcBef>
                          <a:spcPts val="35"/>
                        </a:spcBef>
                        <a:spcAft>
                          <a:spcPts val="0"/>
                        </a:spcAft>
                      </a:pPr>
                      <a:r>
                        <a:rPr lang="it-IT" sz="1000" b="1" dirty="0">
                          <a:effectLst/>
                        </a:rPr>
                        <a:t> </a:t>
                      </a:r>
                      <a:endParaRPr lang="it-IT" sz="1400" b="1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effectLst/>
                        </a:rPr>
                        <a:t>A</a:t>
                      </a:r>
                      <a:r>
                        <a:rPr lang="it-IT" sz="1400" b="1" spc="65" dirty="0">
                          <a:effectLst/>
                        </a:rPr>
                        <a:t> </a:t>
                      </a:r>
                      <a:r>
                        <a:rPr lang="it-IT" sz="1400" b="1" dirty="0">
                          <a:effectLst/>
                        </a:rPr>
                        <a:t>3 cm</a:t>
                      </a:r>
                      <a:r>
                        <a:rPr lang="it-IT" sz="1400" b="1" spc="130" dirty="0">
                          <a:effectLst/>
                        </a:rPr>
                        <a:t> </a:t>
                      </a:r>
                      <a:r>
                        <a:rPr lang="it-IT" sz="1400" b="1" dirty="0">
                          <a:effectLst/>
                        </a:rPr>
                        <a:t>(µT)</a:t>
                      </a:r>
                      <a:endParaRPr lang="it-IT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550"/>
                        </a:lnSpc>
                        <a:spcBef>
                          <a:spcPts val="35"/>
                        </a:spcBef>
                        <a:spcAft>
                          <a:spcPts val="0"/>
                        </a:spcAft>
                      </a:pPr>
                      <a:r>
                        <a:rPr lang="it-IT" sz="1000" b="1" dirty="0">
                          <a:effectLst/>
                        </a:rPr>
                        <a:t> </a:t>
                      </a:r>
                      <a:endParaRPr lang="it-IT" sz="1400" b="1" dirty="0">
                        <a:effectLst/>
                      </a:endParaRPr>
                    </a:p>
                    <a:p>
                      <a:pPr marL="31813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effectLst/>
                        </a:rPr>
                        <a:t>A</a:t>
                      </a:r>
                      <a:r>
                        <a:rPr lang="it-IT" sz="1400" b="1" spc="65" dirty="0">
                          <a:effectLst/>
                        </a:rPr>
                        <a:t> </a:t>
                      </a:r>
                      <a:r>
                        <a:rPr lang="it-IT" sz="1400" b="1" dirty="0">
                          <a:effectLst/>
                        </a:rPr>
                        <a:t>30 cm</a:t>
                      </a:r>
                      <a:r>
                        <a:rPr lang="it-IT" sz="1400" b="1" spc="130" dirty="0">
                          <a:effectLst/>
                        </a:rPr>
                        <a:t> </a:t>
                      </a:r>
                      <a:r>
                        <a:rPr lang="it-IT" sz="1400" b="1" dirty="0">
                          <a:effectLst/>
                        </a:rPr>
                        <a:t>(µT)</a:t>
                      </a:r>
                      <a:endParaRPr lang="it-IT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550"/>
                        </a:lnSpc>
                        <a:spcBef>
                          <a:spcPts val="35"/>
                        </a:spcBef>
                        <a:spcAft>
                          <a:spcPts val="0"/>
                        </a:spcAft>
                      </a:pPr>
                      <a:r>
                        <a:rPr lang="it-IT" sz="1000" b="1" dirty="0">
                          <a:effectLst/>
                        </a:rPr>
                        <a:t> </a:t>
                      </a:r>
                      <a:endParaRPr lang="it-IT" sz="1400" b="1" dirty="0">
                        <a:effectLst/>
                      </a:endParaRPr>
                    </a:p>
                    <a:p>
                      <a:pPr marL="40259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effectLst/>
                        </a:rPr>
                        <a:t>A</a:t>
                      </a:r>
                      <a:r>
                        <a:rPr lang="it-IT" sz="1400" b="1" spc="65" dirty="0">
                          <a:effectLst/>
                        </a:rPr>
                        <a:t> </a:t>
                      </a:r>
                      <a:r>
                        <a:rPr lang="it-IT" sz="1400" b="1" dirty="0">
                          <a:effectLst/>
                        </a:rPr>
                        <a:t>1 m</a:t>
                      </a:r>
                      <a:r>
                        <a:rPr lang="it-IT" sz="1400" b="1" spc="60" dirty="0">
                          <a:effectLst/>
                        </a:rPr>
                        <a:t> </a:t>
                      </a:r>
                      <a:r>
                        <a:rPr lang="it-IT" sz="1400" b="1" dirty="0">
                          <a:effectLst/>
                        </a:rPr>
                        <a:t>(µT)</a:t>
                      </a:r>
                      <a:endParaRPr lang="it-IT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322432">
                <a:tc>
                  <a:txBody>
                    <a:bodyPr/>
                    <a:lstStyle/>
                    <a:p>
                      <a:pPr>
                        <a:lnSpc>
                          <a:spcPts val="550"/>
                        </a:lnSpc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r>
                        <a:rPr lang="it-IT" sz="1000" b="1" dirty="0">
                          <a:solidFill>
                            <a:srgbClr val="00B050"/>
                          </a:solidFill>
                          <a:effectLst/>
                        </a:rPr>
                        <a:t> </a:t>
                      </a:r>
                      <a:endParaRPr lang="it-IT" sz="1400" b="1" dirty="0">
                        <a:solidFill>
                          <a:srgbClr val="00B050"/>
                        </a:solidFill>
                        <a:effectLst/>
                      </a:endParaRPr>
                    </a:p>
                    <a:p>
                      <a:pPr marL="647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00B050"/>
                          </a:solidFill>
                          <a:effectLst/>
                        </a:rPr>
                        <a:t>Asciuga</a:t>
                      </a:r>
                      <a:r>
                        <a:rPr lang="it-IT" sz="1400" b="1" spc="5" dirty="0">
                          <a:solidFill>
                            <a:srgbClr val="00B050"/>
                          </a:solidFill>
                          <a:effectLst/>
                        </a:rPr>
                        <a:t>c</a:t>
                      </a:r>
                      <a:r>
                        <a:rPr lang="it-IT" sz="1400" b="1" dirty="0">
                          <a:solidFill>
                            <a:srgbClr val="00B050"/>
                          </a:solidFill>
                          <a:effectLst/>
                        </a:rPr>
                        <a:t>apelli</a:t>
                      </a:r>
                      <a:endParaRPr lang="it-IT" sz="1400" b="1" dirty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550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it-IT" sz="1000" b="1" dirty="0">
                          <a:solidFill>
                            <a:srgbClr val="00B050"/>
                          </a:solidFill>
                          <a:effectLst/>
                        </a:rPr>
                        <a:t> </a:t>
                      </a:r>
                      <a:endParaRPr lang="it-IT" sz="1400" b="1" dirty="0">
                        <a:solidFill>
                          <a:srgbClr val="00B050"/>
                        </a:solidFill>
                        <a:effectLst/>
                      </a:endParaRPr>
                    </a:p>
                    <a:p>
                      <a:pPr marL="647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00B050"/>
                          </a:solidFill>
                          <a:effectLst/>
                        </a:rPr>
                        <a:t>6 – 2000</a:t>
                      </a:r>
                      <a:endParaRPr lang="it-IT" sz="1400" b="1" dirty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550"/>
                        </a:lnSpc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r>
                        <a:rPr lang="it-IT" sz="1000" b="1" dirty="0">
                          <a:solidFill>
                            <a:srgbClr val="00B050"/>
                          </a:solidFill>
                          <a:effectLst/>
                        </a:rPr>
                        <a:t> </a:t>
                      </a:r>
                      <a:endParaRPr lang="it-IT" sz="1400" b="1" dirty="0">
                        <a:solidFill>
                          <a:srgbClr val="00B050"/>
                        </a:solidFill>
                        <a:effectLst/>
                      </a:endParaRPr>
                    </a:p>
                    <a:p>
                      <a:pPr marL="647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00B050"/>
                          </a:solidFill>
                          <a:effectLst/>
                        </a:rPr>
                        <a:t>0,01 – 7</a:t>
                      </a:r>
                      <a:endParaRPr lang="it-IT" sz="1400" b="1" dirty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550"/>
                        </a:lnSpc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r>
                        <a:rPr lang="it-IT" sz="1000" b="1" dirty="0">
                          <a:solidFill>
                            <a:srgbClr val="00B050"/>
                          </a:solidFill>
                          <a:effectLst/>
                        </a:rPr>
                        <a:t> </a:t>
                      </a:r>
                      <a:endParaRPr lang="it-IT" sz="1400" b="1" dirty="0">
                        <a:solidFill>
                          <a:srgbClr val="00B050"/>
                        </a:solidFill>
                        <a:effectLst/>
                      </a:endParaRPr>
                    </a:p>
                    <a:p>
                      <a:pPr marL="647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00B050"/>
                          </a:solidFill>
                          <a:effectLst/>
                        </a:rPr>
                        <a:t>0,01 – 0,03</a:t>
                      </a:r>
                      <a:endParaRPr lang="it-IT" sz="1400" b="1" dirty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322432">
                <a:tc>
                  <a:txBody>
                    <a:bodyPr/>
                    <a:lstStyle/>
                    <a:p>
                      <a:pPr>
                        <a:lnSpc>
                          <a:spcPts val="550"/>
                        </a:lnSpc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 </a:t>
                      </a:r>
                      <a:endParaRPr lang="it-IT" sz="1400" dirty="0">
                        <a:effectLst/>
                      </a:endParaRPr>
                    </a:p>
                    <a:p>
                      <a:pPr marL="647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Rasoio ele</a:t>
                      </a:r>
                      <a:r>
                        <a:rPr lang="it-IT" sz="1400" spc="10" dirty="0">
                          <a:effectLst/>
                        </a:rPr>
                        <a:t>t</a:t>
                      </a:r>
                      <a:r>
                        <a:rPr lang="it-IT" sz="1400" dirty="0">
                          <a:effectLst/>
                        </a:rPr>
                        <a:t>trico</a:t>
                      </a:r>
                      <a:endParaRPr lang="it-I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550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 </a:t>
                      </a:r>
                      <a:endParaRPr lang="it-IT" sz="1400" dirty="0">
                        <a:effectLst/>
                      </a:endParaRPr>
                    </a:p>
                    <a:p>
                      <a:pPr marL="647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15 – 1500</a:t>
                      </a:r>
                      <a:endParaRPr lang="it-I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550"/>
                        </a:lnSpc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 </a:t>
                      </a:r>
                      <a:endParaRPr lang="it-IT" sz="1400">
                        <a:effectLst/>
                      </a:endParaRPr>
                    </a:p>
                    <a:p>
                      <a:pPr marL="647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0,08 – 9</a:t>
                      </a:r>
                      <a:endParaRPr lang="it-IT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550"/>
                        </a:lnSpc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 </a:t>
                      </a:r>
                      <a:endParaRPr lang="it-IT" sz="1400">
                        <a:effectLst/>
                      </a:endParaRPr>
                    </a:p>
                    <a:p>
                      <a:pPr marL="647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0,01 – 0,03</a:t>
                      </a:r>
                      <a:endParaRPr lang="it-IT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322432">
                <a:tc>
                  <a:txBody>
                    <a:bodyPr/>
                    <a:lstStyle/>
                    <a:p>
                      <a:pPr>
                        <a:lnSpc>
                          <a:spcPts val="550"/>
                        </a:lnSpc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 </a:t>
                      </a:r>
                      <a:endParaRPr lang="it-IT" sz="1400">
                        <a:effectLst/>
                      </a:endParaRPr>
                    </a:p>
                    <a:p>
                      <a:pPr marL="647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Aspirapol</a:t>
                      </a:r>
                      <a:r>
                        <a:rPr lang="it-IT" sz="1400" spc="5">
                          <a:effectLst/>
                        </a:rPr>
                        <a:t>v</a:t>
                      </a:r>
                      <a:r>
                        <a:rPr lang="it-IT" sz="1400">
                          <a:effectLst/>
                        </a:rPr>
                        <a:t>ere</a:t>
                      </a:r>
                      <a:endParaRPr lang="it-IT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550"/>
                        </a:lnSpc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 </a:t>
                      </a:r>
                      <a:endParaRPr lang="it-IT" sz="1400" dirty="0">
                        <a:effectLst/>
                      </a:endParaRPr>
                    </a:p>
                    <a:p>
                      <a:pPr marL="6413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200 – 800</a:t>
                      </a:r>
                      <a:endParaRPr lang="it-I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550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 </a:t>
                      </a:r>
                      <a:endParaRPr lang="it-IT" sz="1400" dirty="0">
                        <a:effectLst/>
                      </a:endParaRPr>
                    </a:p>
                    <a:p>
                      <a:pPr marL="647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2 – 20</a:t>
                      </a:r>
                      <a:endParaRPr lang="it-I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550"/>
                        </a:lnSpc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 </a:t>
                      </a:r>
                      <a:endParaRPr lang="it-IT" sz="1400">
                        <a:effectLst/>
                      </a:endParaRPr>
                    </a:p>
                    <a:p>
                      <a:pPr marL="647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0,13 – 2</a:t>
                      </a:r>
                      <a:endParaRPr lang="it-IT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485421">
                <a:tc>
                  <a:txBody>
                    <a:bodyPr/>
                    <a:lstStyle/>
                    <a:p>
                      <a:pPr>
                        <a:lnSpc>
                          <a:spcPts val="550"/>
                        </a:lnSpc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r>
                        <a:rPr lang="it-IT" sz="1000" b="1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it-IT" sz="1400" b="1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marL="64770" marR="61150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 smtClean="0">
                          <a:solidFill>
                            <a:srgbClr val="FF0000"/>
                          </a:solidFill>
                          <a:effectLst/>
                        </a:rPr>
                        <a:t>Lampada fluorescente</a:t>
                      </a:r>
                      <a:endParaRPr lang="it-IT" sz="14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550"/>
                        </a:lnSpc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r>
                        <a:rPr lang="it-IT" sz="1000" b="1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it-IT" sz="1400" b="1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marL="647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FF0000"/>
                          </a:solidFill>
                          <a:effectLst/>
                        </a:rPr>
                        <a:t>40 – 400</a:t>
                      </a:r>
                      <a:endParaRPr lang="it-IT" sz="14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550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it-IT" sz="1000" b="1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it-IT" sz="1400" b="1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marL="647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FF0000"/>
                          </a:solidFill>
                          <a:effectLst/>
                        </a:rPr>
                        <a:t>0,5 – 2</a:t>
                      </a:r>
                      <a:endParaRPr lang="it-IT" sz="14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550"/>
                        </a:lnSpc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r>
                        <a:rPr lang="it-IT" sz="1000" b="1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it-IT" sz="1400" b="1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marL="647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FF0000"/>
                          </a:solidFill>
                          <a:effectLst/>
                        </a:rPr>
                        <a:t>0,02 – 0,25</a:t>
                      </a:r>
                      <a:endParaRPr lang="it-IT" sz="14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322432">
                <a:tc>
                  <a:txBody>
                    <a:bodyPr/>
                    <a:lstStyle/>
                    <a:p>
                      <a:pPr>
                        <a:lnSpc>
                          <a:spcPts val="550"/>
                        </a:lnSpc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r>
                        <a:rPr lang="it-IT" sz="1000" b="1" dirty="0">
                          <a:solidFill>
                            <a:srgbClr val="00B050"/>
                          </a:solidFill>
                          <a:effectLst/>
                        </a:rPr>
                        <a:t> </a:t>
                      </a:r>
                      <a:endParaRPr lang="it-IT" sz="1400" b="1" dirty="0">
                        <a:solidFill>
                          <a:srgbClr val="00B050"/>
                        </a:solidFill>
                        <a:effectLst/>
                      </a:endParaRPr>
                    </a:p>
                    <a:p>
                      <a:pPr marL="647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00B050"/>
                          </a:solidFill>
                          <a:effectLst/>
                        </a:rPr>
                        <a:t>Forno a </a:t>
                      </a:r>
                      <a:r>
                        <a:rPr lang="it-IT" sz="1400" b="1" dirty="0" smtClean="0">
                          <a:solidFill>
                            <a:srgbClr val="00B050"/>
                          </a:solidFill>
                          <a:effectLst/>
                        </a:rPr>
                        <a:t>microonde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550"/>
                        </a:lnSpc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r>
                        <a:rPr lang="it-IT" sz="10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it-IT" sz="14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6413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chemeClr val="tx1"/>
                          </a:solidFill>
                          <a:effectLst/>
                        </a:rPr>
                        <a:t>73 – 200</a:t>
                      </a:r>
                      <a:endParaRPr lang="it-IT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550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it-IT" sz="10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it-IT" sz="14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647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chemeClr val="tx1"/>
                          </a:solidFill>
                          <a:effectLst/>
                        </a:rPr>
                        <a:t>4 – 8</a:t>
                      </a:r>
                      <a:endParaRPr lang="it-IT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550"/>
                        </a:lnSpc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r>
                        <a:rPr lang="it-IT" sz="10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it-IT" sz="14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647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chemeClr val="tx1"/>
                          </a:solidFill>
                          <a:effectLst/>
                        </a:rPr>
                        <a:t>0,25 – 0,6</a:t>
                      </a:r>
                      <a:endParaRPr lang="it-IT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322432">
                <a:tc>
                  <a:txBody>
                    <a:bodyPr/>
                    <a:lstStyle/>
                    <a:p>
                      <a:pPr>
                        <a:lnSpc>
                          <a:spcPts val="550"/>
                        </a:lnSpc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 </a:t>
                      </a:r>
                      <a:endParaRPr lang="it-IT" sz="1400" dirty="0">
                        <a:effectLst/>
                      </a:endParaRPr>
                    </a:p>
                    <a:p>
                      <a:pPr marL="647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Radio portatile</a:t>
                      </a:r>
                      <a:endParaRPr lang="it-I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550"/>
                        </a:lnSpc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 </a:t>
                      </a:r>
                      <a:endParaRPr lang="it-IT" sz="1400" dirty="0">
                        <a:effectLst/>
                      </a:endParaRPr>
                    </a:p>
                    <a:p>
                      <a:pPr marL="6413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16 – 56</a:t>
                      </a:r>
                      <a:endParaRPr lang="it-I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550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 </a:t>
                      </a:r>
                      <a:endParaRPr lang="it-IT" sz="1400">
                        <a:effectLst/>
                      </a:endParaRPr>
                    </a:p>
                    <a:p>
                      <a:pPr marL="647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1</a:t>
                      </a:r>
                      <a:endParaRPr lang="it-IT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550"/>
                        </a:lnSpc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 </a:t>
                      </a:r>
                      <a:endParaRPr lang="it-IT" sz="1400" dirty="0">
                        <a:effectLst/>
                      </a:endParaRPr>
                    </a:p>
                    <a:p>
                      <a:pPr marL="647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&lt;0,01</a:t>
                      </a:r>
                      <a:endParaRPr lang="it-I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322432">
                <a:tc>
                  <a:txBody>
                    <a:bodyPr/>
                    <a:lstStyle/>
                    <a:p>
                      <a:pPr>
                        <a:lnSpc>
                          <a:spcPts val="550"/>
                        </a:lnSpc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 </a:t>
                      </a:r>
                      <a:endParaRPr lang="it-IT" sz="1400">
                        <a:effectLst/>
                      </a:endParaRPr>
                    </a:p>
                    <a:p>
                      <a:pPr marL="647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Forno elettrico</a:t>
                      </a:r>
                      <a:endParaRPr lang="it-IT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550"/>
                        </a:lnSpc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 </a:t>
                      </a:r>
                      <a:endParaRPr lang="it-IT" sz="1400">
                        <a:effectLst/>
                      </a:endParaRPr>
                    </a:p>
                    <a:p>
                      <a:pPr marL="6413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1 – 50</a:t>
                      </a:r>
                      <a:endParaRPr lang="it-IT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550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 </a:t>
                      </a:r>
                      <a:endParaRPr lang="it-IT" sz="1400">
                        <a:effectLst/>
                      </a:endParaRPr>
                    </a:p>
                    <a:p>
                      <a:pPr marL="647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0,15 – 0,5</a:t>
                      </a:r>
                      <a:endParaRPr lang="it-IT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550"/>
                        </a:lnSpc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 </a:t>
                      </a:r>
                      <a:endParaRPr lang="it-IT" sz="1400" dirty="0">
                        <a:effectLst/>
                      </a:endParaRPr>
                    </a:p>
                    <a:p>
                      <a:pPr marL="647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0,01 – 0,04</a:t>
                      </a:r>
                      <a:endParaRPr lang="it-I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322432">
                <a:tc>
                  <a:txBody>
                    <a:bodyPr/>
                    <a:lstStyle/>
                    <a:p>
                      <a:pPr>
                        <a:lnSpc>
                          <a:spcPts val="550"/>
                        </a:lnSpc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 </a:t>
                      </a:r>
                      <a:endParaRPr lang="it-IT" sz="1400">
                        <a:effectLst/>
                      </a:endParaRPr>
                    </a:p>
                    <a:p>
                      <a:pPr marL="647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Lavatrice</a:t>
                      </a:r>
                      <a:endParaRPr lang="it-IT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550"/>
                        </a:lnSpc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 </a:t>
                      </a:r>
                      <a:endParaRPr lang="it-IT" sz="1400">
                        <a:effectLst/>
                      </a:endParaRPr>
                    </a:p>
                    <a:p>
                      <a:pPr marL="6413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0,8 – 50</a:t>
                      </a:r>
                      <a:endParaRPr lang="it-IT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550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 </a:t>
                      </a:r>
                      <a:endParaRPr lang="it-IT" sz="1400">
                        <a:effectLst/>
                      </a:endParaRPr>
                    </a:p>
                    <a:p>
                      <a:pPr marL="647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0,15 – 3</a:t>
                      </a:r>
                      <a:endParaRPr lang="it-IT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550"/>
                        </a:lnSpc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 </a:t>
                      </a:r>
                      <a:endParaRPr lang="it-IT" sz="1400" dirty="0">
                        <a:effectLst/>
                      </a:endParaRPr>
                    </a:p>
                    <a:p>
                      <a:pPr marL="647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0.01 – 0,15</a:t>
                      </a:r>
                      <a:endParaRPr lang="it-I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322432">
                <a:tc>
                  <a:txBody>
                    <a:bodyPr/>
                    <a:lstStyle/>
                    <a:p>
                      <a:pPr>
                        <a:lnSpc>
                          <a:spcPts val="550"/>
                        </a:lnSpc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 </a:t>
                      </a:r>
                      <a:endParaRPr lang="it-IT" sz="1400">
                        <a:effectLst/>
                      </a:endParaRPr>
                    </a:p>
                    <a:p>
                      <a:pPr marL="647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Ferro da st</a:t>
                      </a:r>
                      <a:r>
                        <a:rPr lang="it-IT" sz="1400" spc="-10">
                          <a:effectLst/>
                        </a:rPr>
                        <a:t>i</a:t>
                      </a:r>
                      <a:r>
                        <a:rPr lang="it-IT" sz="1400">
                          <a:effectLst/>
                        </a:rPr>
                        <a:t>ro</a:t>
                      </a:r>
                      <a:endParaRPr lang="it-IT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550"/>
                        </a:lnSpc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 </a:t>
                      </a:r>
                      <a:endParaRPr lang="it-IT" sz="1400">
                        <a:effectLst/>
                      </a:endParaRPr>
                    </a:p>
                    <a:p>
                      <a:pPr marL="6413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8 – 30</a:t>
                      </a:r>
                      <a:endParaRPr lang="it-IT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550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 </a:t>
                      </a:r>
                      <a:endParaRPr lang="it-IT" sz="1400">
                        <a:effectLst/>
                      </a:endParaRPr>
                    </a:p>
                    <a:p>
                      <a:pPr marL="647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0,12 – 0,3</a:t>
                      </a:r>
                      <a:endParaRPr lang="it-IT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550"/>
                        </a:lnSpc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 </a:t>
                      </a:r>
                      <a:endParaRPr lang="it-IT" sz="1400" dirty="0">
                        <a:effectLst/>
                      </a:endParaRPr>
                    </a:p>
                    <a:p>
                      <a:pPr marL="647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0,01 – 0,03</a:t>
                      </a:r>
                      <a:endParaRPr lang="it-I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322432">
                <a:tc>
                  <a:txBody>
                    <a:bodyPr/>
                    <a:lstStyle/>
                    <a:p>
                      <a:pPr>
                        <a:lnSpc>
                          <a:spcPts val="550"/>
                        </a:lnSpc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 </a:t>
                      </a:r>
                      <a:endParaRPr lang="it-IT" sz="1400">
                        <a:effectLst/>
                      </a:endParaRPr>
                    </a:p>
                    <a:p>
                      <a:pPr marL="647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Lavastoviglie</a:t>
                      </a:r>
                      <a:endParaRPr lang="it-IT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550"/>
                        </a:lnSpc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 </a:t>
                      </a:r>
                      <a:endParaRPr lang="it-IT" sz="1400">
                        <a:effectLst/>
                      </a:endParaRPr>
                    </a:p>
                    <a:p>
                      <a:pPr marL="6413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3,5 – 20</a:t>
                      </a:r>
                      <a:endParaRPr lang="it-IT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550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 </a:t>
                      </a:r>
                      <a:endParaRPr lang="it-IT" sz="1400">
                        <a:effectLst/>
                      </a:endParaRPr>
                    </a:p>
                    <a:p>
                      <a:pPr marL="647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0,6 – 30</a:t>
                      </a:r>
                      <a:endParaRPr lang="it-IT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550"/>
                        </a:lnSpc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 </a:t>
                      </a:r>
                      <a:endParaRPr lang="it-IT" sz="1400" dirty="0">
                        <a:effectLst/>
                      </a:endParaRPr>
                    </a:p>
                    <a:p>
                      <a:pPr marL="647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0,07 – 0,3</a:t>
                      </a:r>
                      <a:endParaRPr lang="it-I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322432">
                <a:tc>
                  <a:txBody>
                    <a:bodyPr/>
                    <a:lstStyle/>
                    <a:p>
                      <a:pPr>
                        <a:lnSpc>
                          <a:spcPts val="550"/>
                        </a:lnSpc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r>
                        <a:rPr lang="it-IT" sz="1000" b="1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it-IT" sz="1400" b="1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marL="647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 smtClean="0">
                          <a:solidFill>
                            <a:srgbClr val="FF0000"/>
                          </a:solidFill>
                          <a:effectLst/>
                        </a:rPr>
                        <a:t>Computer (vecchi)</a:t>
                      </a:r>
                      <a:endParaRPr lang="it-IT" sz="14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550"/>
                        </a:lnSpc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r>
                        <a:rPr lang="it-IT" sz="1000" b="1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it-IT" sz="1400" b="1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marL="6413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FF0000"/>
                          </a:solidFill>
                          <a:effectLst/>
                        </a:rPr>
                        <a:t>0,5 – 30</a:t>
                      </a:r>
                      <a:endParaRPr lang="it-IT" sz="14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550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it-IT" sz="1000" b="1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it-IT" sz="1400" b="1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marL="647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FF0000"/>
                          </a:solidFill>
                          <a:effectLst/>
                        </a:rPr>
                        <a:t>&lt;0,01</a:t>
                      </a:r>
                      <a:endParaRPr lang="it-IT" sz="14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it-IT" sz="14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322432">
                <a:tc>
                  <a:txBody>
                    <a:bodyPr/>
                    <a:lstStyle/>
                    <a:p>
                      <a:pPr>
                        <a:lnSpc>
                          <a:spcPts val="550"/>
                        </a:lnSpc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 </a:t>
                      </a:r>
                      <a:endParaRPr lang="it-IT" sz="1400">
                        <a:effectLst/>
                      </a:endParaRPr>
                    </a:p>
                    <a:p>
                      <a:pPr marL="647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Frigorifero</a:t>
                      </a:r>
                      <a:endParaRPr lang="it-IT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550"/>
                        </a:lnSpc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 </a:t>
                      </a:r>
                      <a:endParaRPr lang="it-IT" sz="1400">
                        <a:effectLst/>
                      </a:endParaRPr>
                    </a:p>
                    <a:p>
                      <a:pPr marL="6413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0,5 – 1,7</a:t>
                      </a:r>
                      <a:endParaRPr lang="it-IT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550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 </a:t>
                      </a:r>
                      <a:endParaRPr lang="it-IT" sz="1400">
                        <a:effectLst/>
                      </a:endParaRPr>
                    </a:p>
                    <a:p>
                      <a:pPr marL="647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0,01 – 0,25</a:t>
                      </a:r>
                      <a:endParaRPr lang="it-IT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550"/>
                        </a:lnSpc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 </a:t>
                      </a:r>
                      <a:endParaRPr lang="it-IT" sz="1400" dirty="0">
                        <a:effectLst/>
                      </a:endParaRPr>
                    </a:p>
                    <a:p>
                      <a:pPr marL="647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&lt;0,01</a:t>
                      </a:r>
                      <a:endParaRPr lang="it-I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315346">
                <a:tc>
                  <a:txBody>
                    <a:bodyPr/>
                    <a:lstStyle/>
                    <a:p>
                      <a:pPr>
                        <a:lnSpc>
                          <a:spcPts val="550"/>
                        </a:lnSpc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r>
                        <a:rPr lang="it-IT" sz="1000" b="1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it-IT" sz="1400" b="1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marL="647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FF0000"/>
                          </a:solidFill>
                          <a:effectLst/>
                        </a:rPr>
                        <a:t>Televi</a:t>
                      </a:r>
                      <a:r>
                        <a:rPr lang="it-IT" sz="1400" b="1" spc="5" dirty="0">
                          <a:solidFill>
                            <a:srgbClr val="FF0000"/>
                          </a:solidFill>
                          <a:effectLst/>
                        </a:rPr>
                        <a:t>s</a:t>
                      </a:r>
                      <a:r>
                        <a:rPr lang="it-IT" sz="1400" b="1" dirty="0">
                          <a:solidFill>
                            <a:srgbClr val="FF0000"/>
                          </a:solidFill>
                          <a:effectLst/>
                        </a:rPr>
                        <a:t>ore a colori</a:t>
                      </a:r>
                      <a:endParaRPr lang="it-IT" sz="14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550"/>
                        </a:lnSpc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r>
                        <a:rPr lang="it-IT" sz="1000" b="1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it-IT" sz="1400" b="1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marL="647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FF0000"/>
                          </a:solidFill>
                          <a:effectLst/>
                        </a:rPr>
                        <a:t>2,5 – 50</a:t>
                      </a:r>
                      <a:endParaRPr lang="it-IT" sz="14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550"/>
                        </a:lnSpc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r>
                        <a:rPr lang="it-IT" sz="1000" b="1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it-IT" sz="1400" b="1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marL="647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FF0000"/>
                          </a:solidFill>
                          <a:effectLst/>
                        </a:rPr>
                        <a:t>0,04 – 2</a:t>
                      </a:r>
                      <a:endParaRPr lang="it-IT" sz="14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550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it-IT" sz="1000" b="1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it-IT" sz="1400" b="1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marL="647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FF0000"/>
                          </a:solidFill>
                          <a:effectLst/>
                        </a:rPr>
                        <a:t>0,01 – 0,15</a:t>
                      </a:r>
                      <a:endParaRPr lang="it-IT" sz="14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5254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348880"/>
            <a:ext cx="7342849" cy="3863409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43490" y="908720"/>
            <a:ext cx="7024744" cy="757888"/>
          </a:xfrm>
        </p:spPr>
        <p:txBody>
          <a:bodyPr/>
          <a:lstStyle/>
          <a:p>
            <a:pPr algn="ctr"/>
            <a:r>
              <a:rPr lang="it-IT" dirty="0" smtClean="0"/>
              <a:t>Esposizione CE: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43492" y="1700808"/>
            <a:ext cx="6777317" cy="4131821"/>
          </a:xfrm>
        </p:spPr>
        <p:txBody>
          <a:bodyPr/>
          <a:lstStyle/>
          <a:p>
            <a:pPr marL="68580" indent="0" algn="ctr">
              <a:buNone/>
            </a:pPr>
            <a:r>
              <a:rPr lang="it-IT" dirty="0">
                <a:solidFill>
                  <a:srgbClr val="FF0000"/>
                </a:solidFill>
              </a:rPr>
              <a:t>VALORE LIMITE DELLE NORME</a:t>
            </a:r>
            <a:r>
              <a:rPr lang="it-IT" dirty="0" smtClean="0">
                <a:solidFill>
                  <a:srgbClr val="FF0000"/>
                </a:solidFill>
              </a:rPr>
              <a:t>:</a:t>
            </a:r>
          </a:p>
          <a:p>
            <a:pPr algn="ctr"/>
            <a:r>
              <a:rPr lang="it-IT" dirty="0" smtClean="0">
                <a:solidFill>
                  <a:srgbClr val="FF0000"/>
                </a:solidFill>
              </a:rPr>
              <a:t>Civile 5000 V/m(50 </a:t>
            </a:r>
            <a:r>
              <a:rPr lang="it-IT" dirty="0">
                <a:solidFill>
                  <a:srgbClr val="FF0000"/>
                </a:solidFill>
              </a:rPr>
              <a:t>Hz</a:t>
            </a:r>
            <a:r>
              <a:rPr lang="it-IT" dirty="0" smtClean="0">
                <a:solidFill>
                  <a:srgbClr val="FF0000"/>
                </a:solidFill>
              </a:rPr>
              <a:t>)</a:t>
            </a:r>
          </a:p>
          <a:p>
            <a:pPr algn="ctr"/>
            <a:r>
              <a:rPr lang="it-IT" dirty="0" smtClean="0">
                <a:solidFill>
                  <a:srgbClr val="FF0000"/>
                </a:solidFill>
              </a:rPr>
              <a:t>Lavorativo 10.000 </a:t>
            </a:r>
            <a:r>
              <a:rPr lang="it-IT" dirty="0">
                <a:solidFill>
                  <a:srgbClr val="FF0000"/>
                </a:solidFill>
              </a:rPr>
              <a:t>V/m(50 Hz)</a:t>
            </a:r>
          </a:p>
          <a:p>
            <a:pPr algn="ctr"/>
            <a:endParaRPr lang="it-IT" dirty="0">
              <a:solidFill>
                <a:srgbClr val="FF0000"/>
              </a:solidFill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11607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43490" y="188640"/>
            <a:ext cx="7024744" cy="1143000"/>
          </a:xfrm>
        </p:spPr>
        <p:txBody>
          <a:bodyPr/>
          <a:lstStyle/>
          <a:p>
            <a:pPr algn="ctr"/>
            <a:r>
              <a:rPr lang="it-IT" dirty="0" smtClean="0"/>
              <a:t>Valori (a 30 cm):</a:t>
            </a:r>
            <a:endParaRPr lang="it-IT" dirty="0"/>
          </a:p>
        </p:txBody>
      </p:sp>
      <p:graphicFrame>
        <p:nvGraphicFramePr>
          <p:cNvPr id="5" name="Tabel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8357419"/>
              </p:ext>
            </p:extLst>
          </p:nvPr>
        </p:nvGraphicFramePr>
        <p:xfrm>
          <a:off x="1835696" y="1484786"/>
          <a:ext cx="5040560" cy="462152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80320"/>
                <a:gridCol w="2160240"/>
              </a:tblGrid>
              <a:tr h="550560">
                <a:tc>
                  <a:txBody>
                    <a:bodyPr/>
                    <a:lstStyle/>
                    <a:p>
                      <a:pPr marL="6477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5"/>
                        </a:spcBef>
                        <a:spcAft>
                          <a:spcPts val="0"/>
                        </a:spcAft>
                      </a:pPr>
                      <a:r>
                        <a:rPr lang="it-IT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marL="6477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Apparecchiatura elettrica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477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5"/>
                        </a:spcBef>
                        <a:spcAft>
                          <a:spcPts val="0"/>
                        </a:spcAft>
                      </a:pPr>
                      <a:r>
                        <a:rPr lang="it-IT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marL="6477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Intensità  del campo elettrico (V/m)</a:t>
                      </a:r>
                    </a:p>
                  </a:txBody>
                  <a:tcPr marL="0" marR="0" marT="0" marB="0"/>
                </a:tc>
              </a:tr>
              <a:tr h="388543">
                <a:tc>
                  <a:txBody>
                    <a:bodyPr/>
                    <a:lstStyle/>
                    <a:p>
                      <a:pPr marL="64770" algn="l" defTabSz="914400" rtl="0" eaLnBrk="1" latinLnBrk="0" hangingPunct="1">
                        <a:lnSpc>
                          <a:spcPct val="115000"/>
                        </a:lnSpc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r>
                        <a:rPr lang="it-IT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it-IT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Ricevitore </a:t>
                      </a:r>
                      <a:r>
                        <a:rPr lang="it-IT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stereo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4770" algn="l" defTabSz="914400" rtl="0" eaLnBrk="1" latinLnBrk="0" hangingPunct="1">
                        <a:lnSpc>
                          <a:spcPct val="115000"/>
                        </a:lnSpc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r>
                        <a:rPr lang="it-IT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it-IT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  <a:endParaRPr lang="it-IT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</a:tr>
              <a:tr h="388543">
                <a:tc>
                  <a:txBody>
                    <a:bodyPr/>
                    <a:lstStyle/>
                    <a:p>
                      <a:pPr marL="64770" algn="l" defTabSz="914400" rtl="0" eaLnBrk="1" latinLnBrk="0" hangingPunct="1">
                        <a:lnSpc>
                          <a:spcPct val="115000"/>
                        </a:lnSpc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r>
                        <a:rPr lang="it-IT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it-IT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Ferro </a:t>
                      </a:r>
                      <a:r>
                        <a:rPr lang="it-IT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stiro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477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120</a:t>
                      </a:r>
                      <a:endParaRPr lang="it-IT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</a:tr>
              <a:tr h="388543">
                <a:tc>
                  <a:txBody>
                    <a:bodyPr/>
                    <a:lstStyle/>
                    <a:p>
                      <a:pPr marL="64770" algn="l" defTabSz="914400" rtl="0" eaLnBrk="1" latinLnBrk="0" hangingPunct="1">
                        <a:lnSpc>
                          <a:spcPct val="115000"/>
                        </a:lnSpc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r>
                        <a:rPr lang="it-IT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it-IT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Frigorifero</a:t>
                      </a:r>
                      <a:endParaRPr lang="it-IT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4770" algn="l" defTabSz="914400" rtl="0" eaLnBrk="1" latinLnBrk="0" hangingPunct="1">
                        <a:lnSpc>
                          <a:spcPct val="115000"/>
                        </a:lnSpc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r>
                        <a:rPr lang="it-IT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it-IT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120</a:t>
                      </a:r>
                      <a:endParaRPr lang="it-IT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</a:tr>
              <a:tr h="388543">
                <a:tc>
                  <a:txBody>
                    <a:bodyPr/>
                    <a:lstStyle/>
                    <a:p>
                      <a:pPr marL="64770" algn="l" defTabSz="914400" rtl="0" eaLnBrk="1" latinLnBrk="0" hangingPunct="1">
                        <a:lnSpc>
                          <a:spcPct val="115000"/>
                        </a:lnSpc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r>
                        <a:rPr lang="it-IT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it-IT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Frullatore</a:t>
                      </a:r>
                      <a:endParaRPr lang="it-IT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4770" algn="l" defTabSz="914400" rtl="0" eaLnBrk="1" latinLnBrk="0" hangingPunct="1">
                        <a:lnSpc>
                          <a:spcPct val="115000"/>
                        </a:lnSpc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r>
                        <a:rPr lang="it-IT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it-IT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  <a:endParaRPr lang="it-IT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</a:tr>
              <a:tr h="388543">
                <a:tc>
                  <a:txBody>
                    <a:bodyPr/>
                    <a:lstStyle/>
                    <a:p>
                      <a:pPr marL="64770" algn="l" defTabSz="914400" rtl="0" eaLnBrk="1" latinLnBrk="0" hangingPunct="1">
                        <a:lnSpc>
                          <a:spcPct val="115000"/>
                        </a:lnSpc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r>
                        <a:rPr lang="it-IT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it-IT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Asciugacapelli</a:t>
                      </a:r>
                      <a:endParaRPr lang="it-IT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4770" algn="l" defTabSz="914400" rtl="0" eaLnBrk="1" latinLnBrk="0" hangingPunct="1">
                        <a:lnSpc>
                          <a:spcPct val="115000"/>
                        </a:lnSpc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r>
                        <a:rPr lang="it-IT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it-IT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80</a:t>
                      </a:r>
                      <a:endParaRPr lang="it-IT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</a:tr>
              <a:tr h="388543">
                <a:tc>
                  <a:txBody>
                    <a:bodyPr/>
                    <a:lstStyle/>
                    <a:p>
                      <a:pPr marL="64770" algn="l" defTabSz="914400" rtl="0" eaLnBrk="1" latinLnBrk="0" hangingPunct="1">
                        <a:lnSpc>
                          <a:spcPct val="115000"/>
                        </a:lnSpc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r>
                        <a:rPr lang="it-IT" sz="14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it-IT" sz="14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Televisore </a:t>
                      </a:r>
                      <a:r>
                        <a:rPr lang="it-IT" sz="14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colori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4770" algn="l" defTabSz="914400" rtl="0" eaLnBrk="1" latinLnBrk="0" hangingPunct="1">
                        <a:lnSpc>
                          <a:spcPct val="115000"/>
                        </a:lnSpc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r>
                        <a:rPr lang="it-IT" sz="14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it-IT" sz="14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60</a:t>
                      </a:r>
                      <a:endParaRPr lang="it-IT" sz="1400" b="1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</a:tr>
              <a:tr h="388543">
                <a:tc>
                  <a:txBody>
                    <a:bodyPr/>
                    <a:lstStyle/>
                    <a:p>
                      <a:pPr marL="64770" algn="l" defTabSz="914400" rtl="0" eaLnBrk="1" latinLnBrk="0" hangingPunct="1">
                        <a:lnSpc>
                          <a:spcPct val="115000"/>
                        </a:lnSpc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r>
                        <a:rPr lang="it-IT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it-IT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Caffettiera </a:t>
                      </a:r>
                      <a:r>
                        <a:rPr lang="it-IT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elettrica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477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60</a:t>
                      </a:r>
                      <a:endParaRPr lang="it-IT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</a:tr>
              <a:tr h="388543">
                <a:tc>
                  <a:txBody>
                    <a:bodyPr/>
                    <a:lstStyle/>
                    <a:p>
                      <a:pPr marL="64770" algn="l" defTabSz="914400" rtl="0" eaLnBrk="1" latinLnBrk="0" hangingPunct="1">
                        <a:lnSpc>
                          <a:spcPct val="115000"/>
                        </a:lnSpc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r>
                        <a:rPr lang="it-IT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it-IT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Aspirapolvere</a:t>
                      </a:r>
                      <a:endParaRPr lang="it-IT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4770" algn="l" defTabSz="914400" rtl="0" eaLnBrk="1" latinLnBrk="0" hangingPunct="1">
                        <a:lnSpc>
                          <a:spcPct val="115000"/>
                        </a:lnSpc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r>
                        <a:rPr lang="it-IT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it-IT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</a:t>
                      </a:r>
                      <a:endParaRPr lang="it-IT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</a:tr>
              <a:tr h="388543">
                <a:tc>
                  <a:txBody>
                    <a:bodyPr/>
                    <a:lstStyle/>
                    <a:p>
                      <a:pPr marL="64770" algn="l" defTabSz="914400" rtl="0" eaLnBrk="1" latinLnBrk="0" hangingPunct="1">
                        <a:lnSpc>
                          <a:spcPct val="115000"/>
                        </a:lnSpc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r>
                        <a:rPr lang="it-IT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it-IT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Forno </a:t>
                      </a:r>
                      <a:r>
                        <a:rPr lang="it-IT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elettrico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4770" algn="l" defTabSz="914400" rtl="0" eaLnBrk="1" latinLnBrk="0" hangingPunct="1">
                        <a:lnSpc>
                          <a:spcPct val="115000"/>
                        </a:lnSpc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r>
                        <a:rPr lang="it-IT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it-IT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endParaRPr lang="it-IT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</a:tr>
              <a:tr h="388543">
                <a:tc>
                  <a:txBody>
                    <a:bodyPr/>
                    <a:lstStyle/>
                    <a:p>
                      <a:pPr marL="64770" algn="l" defTabSz="914400" rtl="0" eaLnBrk="1" latinLnBrk="0" hangingPunct="1">
                        <a:lnSpc>
                          <a:spcPct val="115000"/>
                        </a:lnSpc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r>
                        <a:rPr lang="it-IT" sz="14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it-IT" sz="14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Lampada </a:t>
                      </a:r>
                      <a:r>
                        <a:rPr lang="it-IT" sz="14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incandescenza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477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it-IT" sz="1400" b="1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150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43490" y="692696"/>
            <a:ext cx="7024744" cy="757888"/>
          </a:xfrm>
        </p:spPr>
        <p:txBody>
          <a:bodyPr/>
          <a:lstStyle/>
          <a:p>
            <a:r>
              <a:rPr lang="it-IT" dirty="0" smtClean="0"/>
              <a:t>CEM della terra: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43492" y="1556792"/>
            <a:ext cx="6777317" cy="4275837"/>
          </a:xfrm>
        </p:spPr>
        <p:txBody>
          <a:bodyPr>
            <a:normAutofit/>
          </a:bodyPr>
          <a:lstStyle/>
          <a:p>
            <a:r>
              <a:rPr lang="it-IT" sz="2800" b="1" dirty="0" smtClean="0"/>
              <a:t>CM: 20 µT equatore; 70 µT poli</a:t>
            </a:r>
          </a:p>
          <a:p>
            <a:r>
              <a:rPr lang="it-IT" sz="2800" b="1" dirty="0" smtClean="0"/>
              <a:t>CE: varia con le condizioni meteo….130 V/m cielo sereno; 20 </a:t>
            </a:r>
            <a:r>
              <a:rPr lang="it-IT" sz="2800" b="1" dirty="0" err="1" smtClean="0"/>
              <a:t>kV</a:t>
            </a:r>
            <a:r>
              <a:rPr lang="it-IT" sz="2800" b="1" dirty="0" smtClean="0"/>
              <a:t>/m (</a:t>
            </a:r>
            <a:r>
              <a:rPr lang="it-IT" sz="2800" b="1" dirty="0" smtClean="0">
                <a:solidFill>
                  <a:srgbClr val="FF0000"/>
                </a:solidFill>
              </a:rPr>
              <a:t>20.000 	V/m!!!</a:t>
            </a:r>
            <a:r>
              <a:rPr lang="it-IT" sz="2800" b="1" dirty="0" smtClean="0"/>
              <a:t>)temporali violenti</a:t>
            </a:r>
            <a:endParaRPr lang="it-IT" sz="28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590379"/>
            <a:ext cx="2762250" cy="292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4927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59832" y="332656"/>
            <a:ext cx="3024336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 smtClean="0"/>
              <a:t>In definitiva: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39552" y="1484784"/>
            <a:ext cx="8064896" cy="4680520"/>
          </a:xfrm>
        </p:spPr>
        <p:txBody>
          <a:bodyPr>
            <a:noAutofit/>
          </a:bodyPr>
          <a:lstStyle/>
          <a:p>
            <a:r>
              <a:rPr lang="it-IT" dirty="0" smtClean="0"/>
              <a:t>I livelli di esposizione </a:t>
            </a:r>
            <a:r>
              <a:rPr lang="it-IT" u="sng" dirty="0" smtClean="0"/>
              <a:t>sono </a:t>
            </a:r>
            <a:r>
              <a:rPr lang="it-IT" u="sng" dirty="0"/>
              <a:t>centinaia o migliaia di volte inferiori </a:t>
            </a:r>
            <a:r>
              <a:rPr lang="it-IT" dirty="0"/>
              <a:t>ai limiti stabiliti dalle linee guida. </a:t>
            </a:r>
          </a:p>
          <a:p>
            <a:r>
              <a:rPr lang="it-IT" dirty="0" smtClean="0"/>
              <a:t>il cellulare espone a livelli </a:t>
            </a:r>
            <a:r>
              <a:rPr lang="it-IT" dirty="0"/>
              <a:t>di campo elettromagnetico molto superiori a </a:t>
            </a:r>
            <a:r>
              <a:rPr lang="it-IT" dirty="0" smtClean="0"/>
              <a:t>quelli normali.</a:t>
            </a:r>
          </a:p>
          <a:p>
            <a:endParaRPr lang="it-IT" sz="2800" dirty="0" smtClean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3143875"/>
            <a:ext cx="3853607" cy="3292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337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59832" y="332656"/>
            <a:ext cx="3024336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 smtClean="0"/>
              <a:t>In definitiva: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39552" y="1556792"/>
            <a:ext cx="8064896" cy="4680520"/>
          </a:xfrm>
        </p:spPr>
        <p:txBody>
          <a:bodyPr>
            <a:noAutofit/>
          </a:bodyPr>
          <a:lstStyle/>
          <a:p>
            <a:pPr marL="68580" indent="0">
              <a:buNone/>
            </a:pPr>
            <a:r>
              <a:rPr lang="it-IT" dirty="0" smtClean="0"/>
              <a:t>Rispettando i limiti prescritti:</a:t>
            </a:r>
          </a:p>
          <a:p>
            <a:r>
              <a:rPr lang="it-IT" dirty="0" smtClean="0"/>
              <a:t>alle </a:t>
            </a:r>
            <a:r>
              <a:rPr lang="it-IT" dirty="0"/>
              <a:t>basse frequenze, </a:t>
            </a:r>
            <a:r>
              <a:rPr lang="it-IT" dirty="0" smtClean="0"/>
              <a:t>il </a:t>
            </a:r>
            <a:r>
              <a:rPr lang="it-IT" dirty="0"/>
              <a:t>livello delle </a:t>
            </a:r>
            <a:r>
              <a:rPr lang="it-IT" u="sng" dirty="0"/>
              <a:t>correnti indotte </a:t>
            </a:r>
            <a:r>
              <a:rPr lang="it-IT" dirty="0"/>
              <a:t>da un campo elettromagnetico </a:t>
            </a:r>
            <a:r>
              <a:rPr lang="it-IT" dirty="0" smtClean="0"/>
              <a:t>è </a:t>
            </a:r>
            <a:r>
              <a:rPr lang="it-IT" dirty="0"/>
              <a:t>al di sotto di quello delle correnti naturali nel corpo. </a:t>
            </a:r>
            <a:endParaRPr lang="it-IT" dirty="0" smtClean="0"/>
          </a:p>
          <a:p>
            <a:r>
              <a:rPr lang="it-IT" dirty="0" smtClean="0"/>
              <a:t>esposizione </a:t>
            </a:r>
            <a:r>
              <a:rPr lang="it-IT" dirty="0"/>
              <a:t>a campi elettromagnetici a radiofrequenze e </a:t>
            </a:r>
            <a:r>
              <a:rPr lang="it-IT" dirty="0" smtClean="0"/>
              <a:t>microonde </a:t>
            </a:r>
            <a:r>
              <a:rPr lang="it-IT" u="sng" dirty="0" smtClean="0"/>
              <a:t>si producono lievi effetti</a:t>
            </a:r>
            <a:r>
              <a:rPr lang="it-IT" dirty="0" smtClean="0"/>
              <a:t> </a:t>
            </a:r>
            <a:r>
              <a:rPr lang="it-IT" dirty="0"/>
              <a:t>sanitari causati da un riscaldamento localizzato o del corpo intero</a:t>
            </a:r>
            <a:r>
              <a:rPr lang="it-IT" dirty="0" smtClean="0"/>
              <a:t>. </a:t>
            </a:r>
          </a:p>
          <a:p>
            <a:r>
              <a:rPr lang="it-IT" dirty="0" smtClean="0"/>
              <a:t>per </a:t>
            </a:r>
            <a:r>
              <a:rPr lang="it-IT" dirty="0"/>
              <a:t>la media, un periodo di </a:t>
            </a:r>
            <a:r>
              <a:rPr lang="it-IT" u="sng" dirty="0"/>
              <a:t>sei minuti </a:t>
            </a:r>
            <a:r>
              <a:rPr lang="it-IT" dirty="0"/>
              <a:t>(breve durata) al di sopra dei limiti è accettabile.</a:t>
            </a:r>
            <a:endParaRPr lang="it-IT" dirty="0" smtClean="0"/>
          </a:p>
          <a:p>
            <a:endParaRPr lang="it-IT" dirty="0"/>
          </a:p>
          <a:p>
            <a:endParaRPr lang="it-IT" sz="2800" dirty="0" smtClean="0"/>
          </a:p>
        </p:txBody>
      </p:sp>
    </p:spTree>
    <p:extLst>
      <p:ext uri="{BB962C8B-B14F-4D97-AF65-F5344CB8AC3E}">
        <p14:creationId xmlns:p14="http://schemas.microsoft.com/office/powerpoint/2010/main" val="26150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59832" y="332656"/>
            <a:ext cx="3024336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 smtClean="0"/>
              <a:t>In definitiva: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39552" y="1556792"/>
            <a:ext cx="8064896" cy="4680520"/>
          </a:xfrm>
        </p:spPr>
        <p:txBody>
          <a:bodyPr>
            <a:noAutofit/>
          </a:bodyPr>
          <a:lstStyle/>
          <a:p>
            <a:r>
              <a:rPr lang="it-IT" dirty="0"/>
              <a:t>La responsabilità dell’accertamento dei campi attorno agli elettrodotti, alle stazioni radio base per telefonia mobile e a tutte le altre sorgenti accessibili al pubblico ricade sugli enti governativi e sulle autorità locali. </a:t>
            </a:r>
            <a:endParaRPr lang="it-IT" dirty="0" smtClean="0"/>
          </a:p>
          <a:p>
            <a:r>
              <a:rPr lang="it-IT" dirty="0"/>
              <a:t>Per quanto riguarda gli apparati elettronici, il costruttore è responsabile del rispetto dei limiti fissati dalle normative di prodotto. </a:t>
            </a:r>
            <a:endParaRPr lang="it-IT" dirty="0" smtClean="0"/>
          </a:p>
          <a:p>
            <a:endParaRPr lang="it-IT" sz="2800" dirty="0" smtClean="0"/>
          </a:p>
        </p:txBody>
      </p:sp>
    </p:spTree>
    <p:extLst>
      <p:ext uri="{BB962C8B-B14F-4D97-AF65-F5344CB8AC3E}">
        <p14:creationId xmlns:p14="http://schemas.microsoft.com/office/powerpoint/2010/main" val="721261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43490" y="692696"/>
            <a:ext cx="7024744" cy="1143000"/>
          </a:xfrm>
        </p:spPr>
        <p:txBody>
          <a:bodyPr/>
          <a:lstStyle/>
          <a:p>
            <a:pPr algn="ctr"/>
            <a:r>
              <a:rPr lang="it-IT" dirty="0" smtClean="0"/>
              <a:t>Definizioni: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8580" indent="0">
              <a:buNone/>
            </a:pPr>
            <a:r>
              <a:rPr lang="it-IT" sz="2800" dirty="0"/>
              <a:t>il </a:t>
            </a:r>
            <a:r>
              <a:rPr lang="it-IT" sz="2800" b="1" dirty="0"/>
              <a:t>campo </a:t>
            </a:r>
            <a:r>
              <a:rPr lang="it-IT" sz="2800" b="1" dirty="0" smtClean="0"/>
              <a:t>magnetico</a:t>
            </a:r>
            <a:r>
              <a:rPr lang="it-IT" sz="2800" dirty="0"/>
              <a:t> </a:t>
            </a:r>
            <a:r>
              <a:rPr lang="it-IT" sz="2800" dirty="0" smtClean="0"/>
              <a:t>è generato </a:t>
            </a:r>
            <a:r>
              <a:rPr lang="it-IT" sz="2800" dirty="0"/>
              <a:t>nello spazio dal moto di una </a:t>
            </a:r>
            <a:r>
              <a:rPr lang="it-IT" sz="2800" dirty="0">
                <a:hlinkClick r:id="rId2" action="ppaction://hlinkfile" tooltip="Carica elettrica"/>
              </a:rPr>
              <a:t>carica elettrica</a:t>
            </a:r>
            <a:r>
              <a:rPr lang="it-IT" sz="2800" dirty="0"/>
              <a:t> o da un </a:t>
            </a:r>
            <a:r>
              <a:rPr lang="it-IT" sz="2800" dirty="0">
                <a:hlinkClick r:id="rId3" action="ppaction://hlinkfile" tooltip="Campo elettrico"/>
              </a:rPr>
              <a:t>campo elettrico</a:t>
            </a:r>
            <a:r>
              <a:rPr lang="it-IT" sz="2800" dirty="0"/>
              <a:t> variabile nel tempo.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4149080"/>
            <a:ext cx="3547095" cy="2207890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085790"/>
            <a:ext cx="2403580" cy="2271180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689" y="332656"/>
            <a:ext cx="2457450" cy="185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353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43490" y="188640"/>
            <a:ext cx="7024744" cy="1143000"/>
          </a:xfrm>
        </p:spPr>
        <p:txBody>
          <a:bodyPr/>
          <a:lstStyle/>
          <a:p>
            <a:pPr algn="ctr"/>
            <a:r>
              <a:rPr lang="it-IT" dirty="0" smtClean="0"/>
              <a:t>Definizioni: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11560" y="1340768"/>
            <a:ext cx="7992888" cy="4491861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it-IT" sz="2800" dirty="0"/>
              <a:t>il </a:t>
            </a:r>
            <a:r>
              <a:rPr lang="it-IT" sz="2800" b="1" dirty="0"/>
              <a:t>campo </a:t>
            </a:r>
            <a:r>
              <a:rPr lang="it-IT" sz="2800" b="1" dirty="0" smtClean="0"/>
              <a:t>elettro-magnetico</a:t>
            </a:r>
            <a:r>
              <a:rPr lang="it-IT" sz="2800" dirty="0"/>
              <a:t> è costituito dalla combinazione del </a:t>
            </a:r>
            <a:r>
              <a:rPr lang="it-IT" sz="2800" dirty="0">
                <a:hlinkClick r:id="rId2" action="ppaction://hlinkfile" tooltip="Campo elettrico"/>
              </a:rPr>
              <a:t>campo elettrico</a:t>
            </a:r>
            <a:r>
              <a:rPr lang="it-IT" sz="2800" dirty="0"/>
              <a:t> e del </a:t>
            </a:r>
            <a:r>
              <a:rPr lang="it-IT" sz="2800" dirty="0">
                <a:hlinkClick r:id="rId3" action="ppaction://hlinkfile" tooltip="Campo magnetico"/>
              </a:rPr>
              <a:t>campo magnetico</a:t>
            </a:r>
            <a:r>
              <a:rPr lang="it-IT" sz="2800" dirty="0"/>
              <a:t>, è generato localmente da qualunque distribuzione di </a:t>
            </a:r>
            <a:r>
              <a:rPr lang="it-IT" sz="2800" dirty="0">
                <a:hlinkClick r:id="rId4" action="ppaction://hlinkfile" tooltip="Carica elettrica"/>
              </a:rPr>
              <a:t>carica elettrica</a:t>
            </a:r>
            <a:r>
              <a:rPr lang="it-IT" sz="2800" dirty="0"/>
              <a:t> variabile nel tempo e si propaga sotto forma </a:t>
            </a:r>
            <a:r>
              <a:rPr lang="it-IT" sz="2800" u="sng" dirty="0"/>
              <a:t>di </a:t>
            </a:r>
            <a:r>
              <a:rPr lang="it-IT" sz="2800" u="sng" dirty="0" smtClean="0"/>
              <a:t>onde.</a:t>
            </a:r>
            <a:endParaRPr lang="it-IT" sz="2800" u="sng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3861048"/>
            <a:ext cx="4153644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224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2780928"/>
            <a:ext cx="3674120" cy="3674120"/>
          </a:xfrm>
          <a:prstGeom prst="rect">
            <a:avLst/>
          </a:prstGeom>
        </p:spPr>
      </p:pic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43492" y="2276873"/>
            <a:ext cx="6777317" cy="1512168"/>
          </a:xfrm>
        </p:spPr>
        <p:txBody>
          <a:bodyPr>
            <a:normAutofit fontScale="92500" lnSpcReduction="10000"/>
          </a:bodyPr>
          <a:lstStyle/>
          <a:p>
            <a:pPr marL="68580" indent="0">
              <a:buNone/>
            </a:pPr>
            <a:r>
              <a:rPr lang="it-IT" sz="3200" dirty="0" smtClean="0">
                <a:solidFill>
                  <a:schemeClr val="tx1"/>
                </a:solidFill>
              </a:rPr>
              <a:t>Art. 206 </a:t>
            </a:r>
            <a:r>
              <a:rPr lang="it-IT" sz="3200" dirty="0" err="1" smtClean="0">
                <a:solidFill>
                  <a:schemeClr val="tx1"/>
                </a:solidFill>
              </a:rPr>
              <a:t>D.Lgs.</a:t>
            </a:r>
            <a:r>
              <a:rPr lang="it-IT" sz="3200" dirty="0" smtClean="0">
                <a:solidFill>
                  <a:schemeClr val="tx1"/>
                </a:solidFill>
              </a:rPr>
              <a:t> 81/08</a:t>
            </a:r>
          </a:p>
          <a:p>
            <a:r>
              <a:rPr lang="it-IT" sz="3200" dirty="0" smtClean="0">
                <a:solidFill>
                  <a:schemeClr val="tx1"/>
                </a:solidFill>
              </a:rPr>
              <a:t>Campi tra 0 e 300 GHz</a:t>
            </a:r>
          </a:p>
          <a:p>
            <a:r>
              <a:rPr lang="it-IT" sz="3200" dirty="0" smtClean="0">
                <a:solidFill>
                  <a:schemeClr val="tx1"/>
                </a:solidFill>
              </a:rPr>
              <a:t>A breve termine</a:t>
            </a:r>
          </a:p>
          <a:p>
            <a:pPr marL="68580" indent="0">
              <a:buNone/>
            </a:pPr>
            <a:endParaRPr lang="it-IT" sz="3200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it-IT" sz="3200" dirty="0" smtClean="0">
              <a:solidFill>
                <a:schemeClr val="tx1"/>
              </a:solidFill>
            </a:endParaRPr>
          </a:p>
          <a:p>
            <a:endParaRPr lang="it-IT" sz="3200" dirty="0">
              <a:solidFill>
                <a:schemeClr val="tx1"/>
              </a:solidFill>
            </a:endParaRPr>
          </a:p>
        </p:txBody>
      </p:sp>
      <p:sp>
        <p:nvSpPr>
          <p:cNvPr id="4" name="Titolo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024744" cy="1143000"/>
          </a:xfrm>
        </p:spPr>
        <p:txBody>
          <a:bodyPr/>
          <a:lstStyle/>
          <a:p>
            <a:pPr algn="ctr"/>
            <a:r>
              <a:rPr lang="it-IT" dirty="0" smtClean="0">
                <a:solidFill>
                  <a:schemeClr val="tx1"/>
                </a:solidFill>
              </a:rPr>
              <a:t>Rischio CEM:</a:t>
            </a:r>
            <a:endParaRPr lang="it-IT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 txBox="1">
            <a:spLocks/>
          </p:cNvSpPr>
          <p:nvPr/>
        </p:nvSpPr>
        <p:spPr>
          <a:xfrm>
            <a:off x="661755" y="260648"/>
            <a:ext cx="7870685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it-IT" dirty="0" smtClean="0">
                <a:solidFill>
                  <a:schemeClr val="tx1"/>
                </a:solidFill>
              </a:rPr>
              <a:t>Valori di esposizione e di azione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661755" y="1700808"/>
            <a:ext cx="792088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i="1" dirty="0" smtClean="0"/>
              <a:t>Art. 207, D.lgs. 81/08 e </a:t>
            </a:r>
            <a:r>
              <a:rPr lang="it-IT" i="1" dirty="0" err="1" smtClean="0"/>
              <a:t>smi</a:t>
            </a:r>
            <a:r>
              <a:rPr lang="it-IT" i="1" dirty="0"/>
              <a:t> </a:t>
            </a:r>
            <a:r>
              <a:rPr lang="it-IT" i="1" dirty="0" smtClean="0"/>
              <a:t>definisce: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t-IT" b="1" i="1" dirty="0" smtClean="0">
                <a:solidFill>
                  <a:srgbClr val="FF0000"/>
                </a:solidFill>
              </a:rPr>
              <a:t>valori </a:t>
            </a:r>
            <a:r>
              <a:rPr lang="it-IT" b="1" i="1" dirty="0">
                <a:solidFill>
                  <a:srgbClr val="FF0000"/>
                </a:solidFill>
              </a:rPr>
              <a:t>limite di esposizione</a:t>
            </a:r>
            <a:r>
              <a:rPr lang="it-IT" b="1" dirty="0">
                <a:solidFill>
                  <a:srgbClr val="FF0000"/>
                </a:solidFill>
              </a:rPr>
              <a:t>: </a:t>
            </a:r>
            <a:r>
              <a:rPr lang="it-IT" dirty="0"/>
              <a:t>limiti all’esposizione a campi elettromagnetici che sono basati direttamente </a:t>
            </a:r>
            <a:r>
              <a:rPr lang="it-IT" dirty="0" smtClean="0"/>
              <a:t>sugli effetti </a:t>
            </a:r>
            <a:r>
              <a:rPr lang="it-IT" dirty="0"/>
              <a:t>sulla salute accertati e su considerazioni biologiche. </a:t>
            </a:r>
            <a:r>
              <a:rPr lang="it-IT" u="sng" dirty="0"/>
              <a:t>Il rispetto di questi limiti garantisce che i </a:t>
            </a:r>
            <a:r>
              <a:rPr lang="it-IT" u="sng" dirty="0" smtClean="0"/>
              <a:t>lavoratori esposti </a:t>
            </a:r>
            <a:r>
              <a:rPr lang="it-IT" u="sng" dirty="0"/>
              <a:t>ai campi elettromagnetici sono protetti contro tutti gli effetti nocivi a breve termine per la salute conosciuti;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t-IT" b="1" i="1" dirty="0" smtClean="0">
                <a:solidFill>
                  <a:srgbClr val="FF0000"/>
                </a:solidFill>
              </a:rPr>
              <a:t>valori </a:t>
            </a:r>
            <a:r>
              <a:rPr lang="it-IT" b="1" i="1" dirty="0">
                <a:solidFill>
                  <a:srgbClr val="FF0000"/>
                </a:solidFill>
              </a:rPr>
              <a:t>di azione</a:t>
            </a:r>
            <a:r>
              <a:rPr lang="it-IT" b="1" dirty="0">
                <a:solidFill>
                  <a:srgbClr val="FF0000"/>
                </a:solidFill>
              </a:rPr>
              <a:t>:</a:t>
            </a:r>
            <a:r>
              <a:rPr lang="it-IT" b="1" dirty="0"/>
              <a:t> </a:t>
            </a:r>
            <a:r>
              <a:rPr lang="it-IT" dirty="0"/>
              <a:t>l’entità dei parametri direttamente misurabili, espressi in termini di intensità di campo </a:t>
            </a:r>
            <a:r>
              <a:rPr lang="it-IT" dirty="0" smtClean="0"/>
              <a:t>elettrico (E</a:t>
            </a:r>
            <a:r>
              <a:rPr lang="it-IT" dirty="0"/>
              <a:t>), intensità di campo magnetico (H), induzione magnetica (B)</a:t>
            </a:r>
            <a:r>
              <a:rPr lang="it-IT" i="1" dirty="0"/>
              <a:t>, corrente indotta attraverso gli arti (IL) </a:t>
            </a:r>
            <a:r>
              <a:rPr lang="it-IT" dirty="0"/>
              <a:t>e densità </a:t>
            </a:r>
            <a:r>
              <a:rPr lang="it-IT" dirty="0" smtClean="0"/>
              <a:t>di potenza </a:t>
            </a:r>
            <a:r>
              <a:rPr lang="it-IT" dirty="0"/>
              <a:t>(S), </a:t>
            </a:r>
            <a:r>
              <a:rPr lang="it-IT" u="sng" dirty="0"/>
              <a:t>che determina l’obbligo di adottare una o più delle misure specificate nel presente capo</a:t>
            </a:r>
            <a:r>
              <a:rPr lang="it-IT" dirty="0"/>
              <a:t>. Il rispetto </a:t>
            </a:r>
            <a:r>
              <a:rPr lang="it-IT" dirty="0" smtClean="0"/>
              <a:t>di questi </a:t>
            </a:r>
            <a:r>
              <a:rPr lang="it-IT" dirty="0"/>
              <a:t>valori assicura il rispetto dei pertinenti valori limite di esposizione.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4083864"/>
            <a:ext cx="2160240" cy="2347460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43490" y="188640"/>
            <a:ext cx="7024744" cy="1143000"/>
          </a:xfrm>
        </p:spPr>
        <p:txBody>
          <a:bodyPr/>
          <a:lstStyle/>
          <a:p>
            <a:pPr algn="ctr"/>
            <a:r>
              <a:rPr lang="it-IT" dirty="0" smtClean="0"/>
              <a:t>Sorgenti naturali: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11560" y="1412777"/>
            <a:ext cx="7992888" cy="1080120"/>
          </a:xfrm>
        </p:spPr>
        <p:txBody>
          <a:bodyPr>
            <a:noAutofit/>
          </a:bodyPr>
          <a:lstStyle/>
          <a:p>
            <a:pPr marL="68580" indent="0">
              <a:buNone/>
            </a:pPr>
            <a:r>
              <a:rPr lang="it-IT" sz="2800" dirty="0" smtClean="0"/>
              <a:t>I </a:t>
            </a:r>
            <a:r>
              <a:rPr lang="it-IT" sz="2800" dirty="0"/>
              <a:t>campi </a:t>
            </a:r>
            <a:r>
              <a:rPr lang="it-IT" sz="2800" b="1" dirty="0"/>
              <a:t>elettromagnetici</a:t>
            </a:r>
            <a:r>
              <a:rPr lang="it-IT" sz="2800" dirty="0"/>
              <a:t> </a:t>
            </a:r>
            <a:r>
              <a:rPr lang="it-IT" sz="2800" u="sng" dirty="0"/>
              <a:t>sono presenti ovunque nel nostro </a:t>
            </a:r>
            <a:r>
              <a:rPr lang="it-IT" sz="2800" u="sng" dirty="0" smtClean="0"/>
              <a:t>ambiente</a:t>
            </a:r>
            <a:r>
              <a:rPr lang="it-IT" sz="2800" dirty="0" smtClean="0"/>
              <a:t>. </a:t>
            </a:r>
          </a:p>
          <a:p>
            <a:pPr marL="68580" indent="0">
              <a:buNone/>
            </a:pPr>
            <a:endParaRPr lang="it-IT" sz="2800" dirty="0" smtClean="0"/>
          </a:p>
          <a:p>
            <a:pPr marL="68580" indent="0">
              <a:buNone/>
            </a:pPr>
            <a:endParaRPr lang="it-IT" sz="2800" dirty="0"/>
          </a:p>
          <a:p>
            <a:pPr marL="68580" indent="0">
              <a:buNone/>
            </a:pPr>
            <a:endParaRPr lang="it-IT" sz="2800" dirty="0" smtClean="0"/>
          </a:p>
          <a:p>
            <a:pPr marL="68580" indent="0">
              <a:buNone/>
            </a:pPr>
            <a:endParaRPr lang="it-IT" sz="2800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603" y="2636912"/>
            <a:ext cx="2678437" cy="1807945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2492896"/>
            <a:ext cx="3729188" cy="3222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838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43490" y="188640"/>
            <a:ext cx="7024744" cy="1143000"/>
          </a:xfrm>
        </p:spPr>
        <p:txBody>
          <a:bodyPr/>
          <a:lstStyle/>
          <a:p>
            <a:pPr algn="ctr"/>
            <a:r>
              <a:rPr lang="it-IT" dirty="0" smtClean="0"/>
              <a:t>Sorgenti artificiali: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11560" y="1412776"/>
            <a:ext cx="7992888" cy="4419853"/>
          </a:xfrm>
        </p:spPr>
        <p:txBody>
          <a:bodyPr>
            <a:noAutofit/>
          </a:bodyPr>
          <a:lstStyle/>
          <a:p>
            <a:pPr marL="68580" indent="0">
              <a:buNone/>
            </a:pPr>
            <a:endParaRPr lang="it-IT" sz="2800" dirty="0" smtClean="0"/>
          </a:p>
          <a:p>
            <a:pPr marL="68580" indent="0">
              <a:buNone/>
            </a:pPr>
            <a:endParaRPr lang="it-IT" sz="2800" dirty="0" smtClean="0"/>
          </a:p>
          <a:p>
            <a:pPr marL="68580" indent="0">
              <a:buNone/>
            </a:pPr>
            <a:endParaRPr lang="it-IT" sz="2800" u="sng" dirty="0" smtClean="0"/>
          </a:p>
          <a:p>
            <a:pPr marL="68580" indent="0">
              <a:buNone/>
            </a:pPr>
            <a:endParaRPr lang="it-IT" sz="2800" u="sng" dirty="0"/>
          </a:p>
          <a:p>
            <a:pPr marL="68580" indent="0">
              <a:buNone/>
            </a:pPr>
            <a:endParaRPr lang="it-IT" sz="2800" u="sng" dirty="0" smtClean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3" y="1342937"/>
            <a:ext cx="3312368" cy="1257282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5" y="2924945"/>
            <a:ext cx="4144977" cy="3173052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3114951"/>
            <a:ext cx="2863205" cy="3223245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1277188"/>
            <a:ext cx="2095500" cy="209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426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43490" y="188640"/>
            <a:ext cx="7024744" cy="1143000"/>
          </a:xfrm>
        </p:spPr>
        <p:txBody>
          <a:bodyPr/>
          <a:lstStyle/>
          <a:p>
            <a:pPr algn="ctr"/>
            <a:r>
              <a:rPr lang="it-IT" dirty="0" smtClean="0"/>
              <a:t>Quali frequenze?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11560" y="1412776"/>
            <a:ext cx="7992888" cy="4419853"/>
          </a:xfrm>
        </p:spPr>
        <p:txBody>
          <a:bodyPr>
            <a:noAutofit/>
          </a:bodyPr>
          <a:lstStyle/>
          <a:p>
            <a:r>
              <a:rPr lang="it-IT" sz="2800" b="1" dirty="0" smtClean="0"/>
              <a:t>Sistemi ELF (fino 300Hz)</a:t>
            </a:r>
            <a:r>
              <a:rPr lang="it-IT" sz="2800" dirty="0" smtClean="0"/>
              <a:t>: sistemi </a:t>
            </a:r>
            <a:r>
              <a:rPr lang="it-IT" sz="2800" dirty="0"/>
              <a:t>che ci forniscono elettricità</a:t>
            </a:r>
            <a:r>
              <a:rPr lang="it-IT" sz="2800" dirty="0" smtClean="0"/>
              <a:t>, </a:t>
            </a:r>
            <a:r>
              <a:rPr lang="it-IT" sz="2800" dirty="0"/>
              <a:t>tutti gli apparecchi che la </a:t>
            </a:r>
            <a:r>
              <a:rPr lang="it-IT" sz="2800" dirty="0" smtClean="0"/>
              <a:t>usano;</a:t>
            </a:r>
          </a:p>
          <a:p>
            <a:r>
              <a:rPr lang="it-IT" sz="2800" b="1" dirty="0" smtClean="0"/>
              <a:t>Sistemi IF (fino 10MHz=10^(6) Hz)</a:t>
            </a:r>
            <a:r>
              <a:rPr lang="it-IT" sz="2800" dirty="0" smtClean="0"/>
              <a:t>: gli </a:t>
            </a:r>
            <a:r>
              <a:rPr lang="it-IT" sz="2800" dirty="0"/>
              <a:t>schermi dei computer, i dispositivi anti-taccheggio e i sistemi i </a:t>
            </a:r>
            <a:r>
              <a:rPr lang="it-IT" sz="2800" dirty="0" smtClean="0"/>
              <a:t>sicurezza</a:t>
            </a:r>
          </a:p>
          <a:p>
            <a:r>
              <a:rPr lang="it-IT" sz="2800" b="1" dirty="0" smtClean="0"/>
              <a:t>Sistemi RF (oltre)</a:t>
            </a:r>
            <a:r>
              <a:rPr lang="it-IT" sz="2800" dirty="0" smtClean="0"/>
              <a:t>: antenne di radio</a:t>
            </a:r>
            <a:r>
              <a:rPr lang="it-IT" sz="2800" dirty="0"/>
              <a:t> </a:t>
            </a:r>
            <a:r>
              <a:rPr lang="it-IT" sz="2800" dirty="0" smtClean="0"/>
              <a:t>e </a:t>
            </a:r>
            <a:r>
              <a:rPr lang="it-IT" sz="2800" dirty="0"/>
              <a:t>televisione, radar, antenne per la telefonia cellulare e forni a </a:t>
            </a:r>
            <a:r>
              <a:rPr lang="it-IT" sz="2800" dirty="0" smtClean="0"/>
              <a:t>microonde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192015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ngoli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1420</TotalTime>
  <Words>840</Words>
  <Application>Microsoft Office PowerPoint</Application>
  <PresentationFormat>Presentazione su schermo (4:3)</PresentationFormat>
  <Paragraphs>248</Paragraphs>
  <Slides>29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29</vt:i4>
      </vt:variant>
    </vt:vector>
  </HeadingPairs>
  <TitlesOfParts>
    <vt:vector size="30" baseType="lpstr">
      <vt:lpstr>Austin</vt:lpstr>
      <vt:lpstr>RISCHIO C.E.M.</vt:lpstr>
      <vt:lpstr>Definizioni:</vt:lpstr>
      <vt:lpstr>Definizioni:</vt:lpstr>
      <vt:lpstr>Definizioni:</vt:lpstr>
      <vt:lpstr>Rischio CEM:</vt:lpstr>
      <vt:lpstr>Presentazione standard di PowerPoint</vt:lpstr>
      <vt:lpstr>Sorgenti naturali:</vt:lpstr>
      <vt:lpstr>Sorgenti artificiali:</vt:lpstr>
      <vt:lpstr>Quali frequenze?</vt:lpstr>
      <vt:lpstr>CEM non ionizzanti e radiazioni ionizzanti:</vt:lpstr>
      <vt:lpstr>Presentazione standard di PowerPoint</vt:lpstr>
      <vt:lpstr>Presentazione standard di PowerPoint</vt:lpstr>
      <vt:lpstr>Esposizione:</vt:lpstr>
      <vt:lpstr>Presentazione standard di PowerPoint</vt:lpstr>
      <vt:lpstr>Presentazione standard di PowerPoint</vt:lpstr>
      <vt:lpstr>Effetti (biologici/danni):</vt:lpstr>
      <vt:lpstr>Effetti:</vt:lpstr>
      <vt:lpstr>Presentazione standard di PowerPoint</vt:lpstr>
      <vt:lpstr>Presentazione standard di PowerPoint</vt:lpstr>
      <vt:lpstr>Ricerche OMS(Svezia):</vt:lpstr>
      <vt:lpstr>Presentazione standard di PowerPoint</vt:lpstr>
      <vt:lpstr>Esposizione CM:</vt:lpstr>
      <vt:lpstr>Valori: </vt:lpstr>
      <vt:lpstr>Esposizione CE:</vt:lpstr>
      <vt:lpstr>Valori (a 30 cm):</vt:lpstr>
      <vt:lpstr>CEM della terra:</vt:lpstr>
      <vt:lpstr>In definitiva:</vt:lpstr>
      <vt:lpstr>In definitiva:</vt:lpstr>
      <vt:lpstr>In definitiva: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M.M.C.</dc:title>
  <cp:lastModifiedBy>Marco</cp:lastModifiedBy>
  <cp:revision>168</cp:revision>
  <dcterms:modified xsi:type="dcterms:W3CDTF">2013-02-12T19:29:10Z</dcterms:modified>
</cp:coreProperties>
</file>