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8" r:id="rId4"/>
    <p:sldId id="299" r:id="rId5"/>
    <p:sldId id="257" r:id="rId6"/>
    <p:sldId id="259" r:id="rId7"/>
    <p:sldId id="260" r:id="rId8"/>
    <p:sldId id="261" r:id="rId9"/>
    <p:sldId id="266" r:id="rId10"/>
    <p:sldId id="262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2" r:id="rId22"/>
    <p:sldId id="278" r:id="rId23"/>
    <p:sldId id="279" r:id="rId24"/>
    <p:sldId id="283" r:id="rId25"/>
    <p:sldId id="291" r:id="rId26"/>
    <p:sldId id="292" r:id="rId27"/>
    <p:sldId id="288" r:id="rId28"/>
    <p:sldId id="268" r:id="rId29"/>
    <p:sldId id="289" r:id="rId30"/>
    <p:sldId id="290" r:id="rId31"/>
    <p:sldId id="287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94599" autoAdjust="0"/>
  </p:normalViewPr>
  <p:slideViewPr>
    <p:cSldViewPr>
      <p:cViewPr>
        <p:scale>
          <a:sx n="70" d="100"/>
          <a:sy n="70" d="100"/>
        </p:scale>
        <p:origin x="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3/27/2013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3/27/2013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‹N›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kern="1200" cap="all" baseline="0" dirty="0" smtClean="0">
                <a:solidFill>
                  <a:srgbClr val="00B050"/>
                </a:solidFill>
              </a:rPr>
              <a:t>Rischio chimico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400" dirty="0" smtClean="0"/>
              <a:t>Aspetti generali</a:t>
            </a:r>
          </a:p>
          <a:p>
            <a:endParaRPr lang="it-IT" sz="2400" dirty="0"/>
          </a:p>
        </p:txBody>
      </p:sp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5724128" y="260648"/>
            <a:ext cx="3096344" cy="833774"/>
            <a:chOff x="1087431" y="1092860"/>
            <a:chExt cx="28771" cy="5834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087431" y="1092860"/>
              <a:ext cx="16813" cy="5814"/>
            </a:xfrm>
            <a:prstGeom prst="rect">
              <a:avLst/>
            </a:prstGeom>
            <a:gradFill rotWithShape="1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092526" y="1094319"/>
              <a:ext cx="23676" cy="291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  <a:cs typeface="Times New Roman"/>
                </a:rPr>
                <a:t>Nuovo Studio Associato 626</a:t>
              </a:r>
              <a:endParaRPr lang="it-IT" sz="16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1000" b="1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it-IT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092526" y="1094319"/>
              <a:ext cx="1273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092526" y="1092860"/>
              <a:ext cx="1273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1091252" y="1094319"/>
              <a:ext cx="1274" cy="1458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089978" y="1095777"/>
              <a:ext cx="1274" cy="145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091252" y="1095777"/>
              <a:ext cx="1274" cy="1459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089978" y="1097236"/>
              <a:ext cx="1274" cy="1458"/>
            </a:xfrm>
            <a:prstGeom prst="rect">
              <a:avLst/>
            </a:prstGeom>
            <a:solidFill>
              <a:srgbClr val="9999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1088704" y="1094319"/>
              <a:ext cx="1274" cy="145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it-IT"/>
            </a:p>
          </p:txBody>
        </p:sp>
      </p:grpSp>
      <p:sp>
        <p:nvSpPr>
          <p:cNvPr id="14" name="Sottotitolo 2"/>
          <p:cNvSpPr txBox="1">
            <a:spLocks/>
          </p:cNvSpPr>
          <p:nvPr/>
        </p:nvSpPr>
        <p:spPr>
          <a:xfrm>
            <a:off x="5724128" y="5299516"/>
            <a:ext cx="3168352" cy="72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 err="1" smtClean="0"/>
              <a:t>D.Lgs.</a:t>
            </a:r>
            <a:r>
              <a:rPr lang="it-IT" b="1" dirty="0" smtClean="0"/>
              <a:t> 81/08 e </a:t>
            </a:r>
            <a:r>
              <a:rPr lang="it-IT" b="1" dirty="0" err="1" smtClean="0"/>
              <a:t>s.m.i.</a:t>
            </a:r>
            <a:r>
              <a:rPr lang="it-IT" b="1" dirty="0" smtClean="0"/>
              <a:t>; Titolo IX 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Conoscere i pericoli</a:t>
            </a:r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92" y="1268760"/>
            <a:ext cx="1872208" cy="21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xxx\AppData\Local\Microsoft\Windows\Temporary Internet Files\Content.IE5\LARBY9SV\MC9002805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332691"/>
            <a:ext cx="2376265" cy="19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 rot="3358767">
            <a:off x="5146675" y="243276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USO</a:t>
            </a:r>
            <a:endParaRPr lang="it-IT" sz="2000" b="1" dirty="0"/>
          </a:p>
        </p:txBody>
      </p:sp>
      <p:sp>
        <p:nvSpPr>
          <p:cNvPr id="6" name="Uguale 5"/>
          <p:cNvSpPr/>
          <p:nvPr/>
        </p:nvSpPr>
        <p:spPr>
          <a:xfrm>
            <a:off x="3809047" y="1960369"/>
            <a:ext cx="1489409" cy="72396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92" y="3861048"/>
            <a:ext cx="1889865" cy="2790952"/>
          </a:xfrm>
          <a:prstGeom prst="rect">
            <a:avLst/>
          </a:prstGeom>
        </p:spPr>
      </p:pic>
      <p:sp>
        <p:nvSpPr>
          <p:cNvPr id="9" name="Uguale 8"/>
          <p:cNvSpPr/>
          <p:nvPr/>
        </p:nvSpPr>
        <p:spPr>
          <a:xfrm>
            <a:off x="3809046" y="4894543"/>
            <a:ext cx="1489409" cy="72396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3" y="4065899"/>
            <a:ext cx="2124075" cy="2381250"/>
          </a:xfrm>
          <a:prstGeom prst="rect">
            <a:avLst/>
          </a:prstGeom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67544" y="3350270"/>
            <a:ext cx="8280920" cy="5107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La “regola N. 1” è quella di leggere sempre con attenzione </a:t>
            </a:r>
            <a:r>
              <a:rPr lang="it-IT" sz="2400" dirty="0">
                <a:solidFill>
                  <a:srgbClr val="FF0000"/>
                </a:solidFill>
              </a:rPr>
              <a:t>le etichette (o SDS)</a:t>
            </a:r>
            <a:r>
              <a:rPr lang="it-IT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47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normativa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7584" y="1340768"/>
            <a:ext cx="7560840" cy="17025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L’Europa adotta il sistema 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denominato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GHS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(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pensato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dalle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 N.U.) </a:t>
            </a:r>
          </a:p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con </a:t>
            </a: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il regolamento (CE) N. </a:t>
            </a: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Frutiger 45 Light" pitchFamily="34" charset="0"/>
              </a:rPr>
              <a:t>1272/2008 (in vigore dal 20/1/2009) denominato </a:t>
            </a:r>
            <a:r>
              <a:rPr lang="it-IT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CLP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59854" y="3140968"/>
            <a:ext cx="849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GHS: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lobally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armonized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ystem of Classification and </a:t>
            </a:r>
            <a:r>
              <a:rPr lang="en-US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Labelling</a:t>
            </a:r>
            <a:r>
              <a:rPr lang="en-US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Chemicals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CLP: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Classification,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Labelling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packacing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Chemicals</a:t>
            </a:r>
          </a:p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endParaRPr lang="it-IT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2"/>
          <p:cNvSpPr>
            <a:spLocks noGrp="1"/>
          </p:cNvSpPr>
          <p:nvPr>
            <p:ph idx="1"/>
          </p:nvPr>
        </p:nvSpPr>
        <p:spPr>
          <a:xfrm>
            <a:off x="611560" y="3861048"/>
            <a:ext cx="8001000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Con che scopo??</a:t>
            </a:r>
          </a:p>
          <a:p>
            <a:pPr marL="0" indent="0">
              <a:buNone/>
            </a:pPr>
            <a:r>
              <a:rPr lang="it-IT" b="1" dirty="0" smtClean="0"/>
              <a:t>Quello di armonizzare nel mondo:</a:t>
            </a:r>
          </a:p>
          <a:p>
            <a:r>
              <a:rPr lang="it-IT" dirty="0" smtClean="0"/>
              <a:t>la classificazione</a:t>
            </a:r>
          </a:p>
          <a:p>
            <a:r>
              <a:rPr lang="it-IT" dirty="0" smtClean="0"/>
              <a:t>L’etichettatura</a:t>
            </a:r>
          </a:p>
        </p:txBody>
      </p:sp>
    </p:spTree>
    <p:extLst>
      <p:ext uri="{BB962C8B-B14F-4D97-AF65-F5344CB8AC3E}">
        <p14:creationId xmlns:p14="http://schemas.microsoft.com/office/powerpoint/2010/main" val="41143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Ambito di applicazione</a:t>
            </a:r>
            <a:endParaRPr lang="it-IT" dirty="0"/>
          </a:p>
        </p:txBody>
      </p:sp>
      <p:pic>
        <p:nvPicPr>
          <p:cNvPr id="2050" name="Picture 2" descr="C:\Users\xxx\AppData\Local\Microsoft\Windows\Temporary Internet Files\Content.IE5\JZU74EXM\MC90042475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82245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627784" y="1124744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Alle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Sostanze chimiche e miscele, inclusi i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biocidi e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gli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antiparassitari;</a:t>
            </a:r>
            <a:endParaRPr lang="it-IT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Articoli esplosivi o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pirotecnici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(Eccezioni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 articoli esplosivi la cui accensione o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innesco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involontario non causa effetti esterni al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dispositivo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che consistono in proiezione, incendio,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fumo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calore o forte rumore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).</a:t>
            </a:r>
            <a:endParaRPr lang="it-IT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2" name="Picture 4" descr="C:\Users\xxx\AppData\Local\Microsoft\Windows\Temporary Internet Files\Content.IE5\7729CR5X\MC9003436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15" y="3933056"/>
            <a:ext cx="1780337" cy="13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627784" y="3861048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Sostanze e miscele destinate ad utilizzatore finale </a:t>
            </a:r>
            <a:r>
              <a:rPr lang="it-IT" sz="24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regolate da altra normativa europea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Medicinali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(Dir.2001/83/CE)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Prodotti cosmetici (Dir.76/768/CEE)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Alimenti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mangimi (Reg. (CE) </a:t>
            </a: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n.178/2002)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Rifiuti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(Dir. 2006/12/CE)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 molti altri….</a:t>
            </a:r>
            <a:endParaRPr lang="it-IT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6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Entrata in vigore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2" y="1268760"/>
            <a:ext cx="876814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6342" y="5013176"/>
            <a:ext cx="87681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DEFINIZIONI:</a:t>
            </a:r>
          </a:p>
          <a:p>
            <a:r>
              <a:rPr lang="it-IT" b="1" dirty="0" smtClean="0"/>
              <a:t>sostanza</a:t>
            </a:r>
            <a:r>
              <a:rPr lang="it-IT" b="1" dirty="0"/>
              <a:t>:</a:t>
            </a:r>
            <a:r>
              <a:rPr lang="it-IT" dirty="0"/>
              <a:t> un elemento chimico e i suoi composti, allo </a:t>
            </a:r>
            <a:r>
              <a:rPr lang="it-IT" dirty="0" smtClean="0"/>
              <a:t>stato naturale </a:t>
            </a:r>
            <a:r>
              <a:rPr lang="it-IT" dirty="0"/>
              <a:t>od ottenuti per mezzo di un procedimento </a:t>
            </a:r>
            <a:r>
              <a:rPr lang="it-IT" dirty="0" smtClean="0"/>
              <a:t>di fabbricazione</a:t>
            </a:r>
            <a:r>
              <a:rPr lang="it-IT" dirty="0"/>
              <a:t>, compresi gli additivi necessari a </a:t>
            </a:r>
            <a:r>
              <a:rPr lang="it-IT" dirty="0" smtClean="0"/>
              <a:t>mantenerne la </a:t>
            </a:r>
            <a:r>
              <a:rPr lang="it-IT" dirty="0"/>
              <a:t>stabilità e le </a:t>
            </a:r>
            <a:r>
              <a:rPr lang="it-IT" dirty="0" err="1"/>
              <a:t>impurezze</a:t>
            </a:r>
            <a:r>
              <a:rPr lang="it-IT" dirty="0"/>
              <a:t> derivanti dal </a:t>
            </a:r>
            <a:r>
              <a:rPr lang="it-IT" dirty="0" smtClean="0"/>
              <a:t>procedimento utilizzato</a:t>
            </a:r>
            <a:r>
              <a:rPr lang="it-IT" dirty="0"/>
              <a:t>, ma esclusi i solventi che possono essere </a:t>
            </a:r>
            <a:r>
              <a:rPr lang="it-IT" dirty="0" smtClean="0"/>
              <a:t>separati senza </a:t>
            </a:r>
            <a:r>
              <a:rPr lang="it-IT" dirty="0"/>
              <a:t>compromettere la stabilità della sostanza o </a:t>
            </a:r>
            <a:r>
              <a:rPr lang="it-IT" dirty="0" smtClean="0"/>
              <a:t>modificarne la </a:t>
            </a:r>
            <a:r>
              <a:rPr lang="it-IT" dirty="0"/>
              <a:t>composizione</a:t>
            </a:r>
            <a:r>
              <a:rPr lang="it-IT" dirty="0" smtClean="0"/>
              <a:t>;</a:t>
            </a:r>
          </a:p>
          <a:p>
            <a:r>
              <a:rPr lang="it-IT" b="1" dirty="0" smtClean="0"/>
              <a:t>Miscela (ex preparato):</a:t>
            </a:r>
            <a:r>
              <a:rPr lang="it-IT" dirty="0" smtClean="0"/>
              <a:t> </a:t>
            </a:r>
            <a:r>
              <a:rPr lang="it-IT" dirty="0"/>
              <a:t>una miscela o una soluzione composta di due o </a:t>
            </a:r>
            <a:r>
              <a:rPr lang="it-IT" dirty="0" smtClean="0"/>
              <a:t>più sostanze</a:t>
            </a:r>
            <a:r>
              <a:rPr lang="it-IT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902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Classi di pericolo (ex categorie di pericolo)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11560" y="155679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Sono state definite tre </a:t>
            </a:r>
            <a:r>
              <a:rPr lang="it-IT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tipologie 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di pericoli: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pericoli fisici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pericoli per la salute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pericoli per l’ambiente.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611560" y="364502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Le classi di pericolo sono divise in </a:t>
            </a:r>
            <a:r>
              <a:rPr lang="it-IT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Categorie di pericolo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che specificano la gravità del pericolo (</a:t>
            </a:r>
            <a:r>
              <a:rPr lang="it-IT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es.g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Tossicità acuta, categorie 1 e 2)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11560" y="50851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Inoltre esistono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anche delle distinzioni in funzione della </a:t>
            </a:r>
            <a:r>
              <a:rPr lang="it-IT" sz="2400" u="sng" dirty="0"/>
              <a:t>via di esposizione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(orale, dermale, inalatoria) o la </a:t>
            </a:r>
            <a:r>
              <a:rPr lang="it-IT" sz="2400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natura dell’effetto causato 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(es. irritazione del tratto respiratorio, effetto narcotico </a:t>
            </a:r>
            <a:r>
              <a:rPr lang="it-IT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etc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1211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Pericoli fisici (16 tipologie) </a:t>
            </a:r>
            <a:endParaRPr lang="it-IT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26045" y="5847928"/>
            <a:ext cx="7218363" cy="533400"/>
          </a:xfrm>
          <a:prstGeom prst="rect">
            <a:avLst/>
          </a:prstGeom>
          <a:solidFill>
            <a:srgbClr val="FFFFD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>
            <a:lvl1pPr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dirty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Nel DSP erano 6 </a:t>
            </a:r>
            <a:r>
              <a:rPr lang="it-IT" sz="1400" dirty="0" smtClean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 </a:t>
            </a:r>
            <a:r>
              <a:rPr lang="it-IT" sz="1400" dirty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(Esplosivo, comburente, estremamente infiammabile, facilmente infiammabile, infiammabile e corrosivo)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491" y="1207205"/>
            <a:ext cx="8249989" cy="467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796" tIns="50796" rIns="91433" bIns="50796" anchor="ctr">
            <a:spAutoFit/>
          </a:bodyPr>
          <a:lstStyle/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Esplosivi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(esplosivi instabili: divisioni 1.1, 1.2, 1.3, 1.4, 1.5, e 1.6),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Gas infiammabili: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Categoria 1 e 2</a:t>
            </a:r>
          </a:p>
          <a:p>
            <a:r>
              <a:rPr lang="it-IT" sz="1600" b="1" dirty="0">
                <a:solidFill>
                  <a:srgbClr val="FF0000"/>
                </a:solidFill>
                <a:latin typeface="Verdana" pitchFamily="34" charset="0"/>
                <a:ea typeface="ヒラギノ角ゴ Pro W3" pitchFamily="1" charset="-128"/>
              </a:rPr>
              <a:t>Aerosol</a:t>
            </a: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 infiammabili: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Categoria 1 e 2</a:t>
            </a:r>
          </a:p>
          <a:p>
            <a:r>
              <a:rPr lang="it-IT" sz="1600" b="1" dirty="0">
                <a:solidFill>
                  <a:srgbClr val="FF0000"/>
                </a:solidFill>
                <a:latin typeface="Verdana" pitchFamily="34" charset="0"/>
                <a:ea typeface="ヒラギノ角ゴ Pro W3" pitchFamily="1" charset="-128"/>
              </a:rPr>
              <a:t>Gas</a:t>
            </a: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 comburenti: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Categoria 1 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Gas sotto pressione: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gas compressi, gas liquefatti, gas liquefatti refrigerati, gas disciolti 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Liquidi infiammabili: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categoria 1, 2 e 3 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Solidi infiammabili: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categoria 1 e 2 </a:t>
            </a:r>
            <a:endParaRPr lang="it-IT" sz="1600" dirty="0" smtClean="0">
              <a:latin typeface="Verdana" pitchFamily="34" charset="0"/>
              <a:ea typeface="ヒラギノ角ゴ Pro W3" pitchFamily="1" charset="-128"/>
            </a:endParaRPr>
          </a:p>
          <a:p>
            <a:r>
              <a:rPr lang="it-IT" sz="1600" b="1" dirty="0" smtClean="0">
                <a:latin typeface="Verdana" pitchFamily="34" charset="0"/>
                <a:ea typeface="ヒラギノ角ゴ Pro W3" pitchFamily="1" charset="-128"/>
              </a:rPr>
              <a:t>Sostanze </a:t>
            </a: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e miscele </a:t>
            </a:r>
            <a:r>
              <a:rPr lang="it-IT" sz="1600" b="1" dirty="0" err="1">
                <a:latin typeface="Verdana" pitchFamily="34" charset="0"/>
                <a:ea typeface="ヒラギノ角ゴ Pro W3" pitchFamily="1" charset="-128"/>
              </a:rPr>
              <a:t>autoreattive</a:t>
            </a: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tipo A, B, C, D, E, F e G; tipi A e B </a:t>
            </a:r>
            <a:endParaRPr lang="it-IT" sz="1600" dirty="0" smtClean="0">
              <a:latin typeface="Verdana" pitchFamily="34" charset="0"/>
              <a:ea typeface="ヒラギノ角ゴ Pro W3" pitchFamily="1" charset="-128"/>
            </a:endParaRPr>
          </a:p>
          <a:p>
            <a:r>
              <a:rPr lang="it-IT" sz="1600" b="1" dirty="0" smtClean="0">
                <a:latin typeface="Verdana" pitchFamily="34" charset="0"/>
                <a:ea typeface="ヒラギノ角ゴ Pro W3" pitchFamily="1" charset="-128"/>
              </a:rPr>
              <a:t>Liquidi </a:t>
            </a: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piroforici: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categoria 1 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Solidi piroforici: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categoria 1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Sostanze e miscele </a:t>
            </a:r>
            <a:r>
              <a:rPr lang="it-IT" sz="1600" b="1" dirty="0" err="1">
                <a:latin typeface="Verdana" pitchFamily="34" charset="0"/>
                <a:ea typeface="ヒラギノ角ゴ Pro W3" pitchFamily="1" charset="-128"/>
              </a:rPr>
              <a:t>autoriscaldanti</a:t>
            </a: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categoria 1 e 2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Sostanze e miscele che a contatto con l’acqua emettono gas infiammabili: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categoria 1, 2 e 3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Liquidi comburenti: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categoria 1, 2 e 3 categoria 1 e 2</a:t>
            </a:r>
          </a:p>
          <a:p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Solidi </a:t>
            </a:r>
            <a:r>
              <a:rPr lang="it-IT" sz="1600" dirty="0" err="1">
                <a:latin typeface="Verdana" pitchFamily="34" charset="0"/>
                <a:ea typeface="ヒラギノ角ゴ Pro W3" pitchFamily="1" charset="-128"/>
              </a:rPr>
              <a:t>comburenti:categoria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1, 2 e 3 categoria 1 e 2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Perossidi organici: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 tipo A, B, C, D, E, F e G tipi A e B</a:t>
            </a:r>
          </a:p>
          <a:p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Corrosivo per i metalli: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categoria 1</a:t>
            </a:r>
          </a:p>
          <a:p>
            <a:pPr>
              <a:lnSpc>
                <a:spcPct val="50000"/>
              </a:lnSpc>
              <a:buFont typeface="Verdana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99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Pericolo per la salute (10 tipologie)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95401"/>
            <a:ext cx="8424936" cy="483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Tossicità acuta: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1, 2, 3 e 4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Corrosione/irritazione cutanea: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 categoria 1A, 1B, 1C e 2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Gravi lesioni oculari/irritazione oculare: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 e 2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Sensibilizzazione delle vie respiratorie o cutanea: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</a:t>
            </a:r>
          </a:p>
          <a:p>
            <a:pPr marL="0" indent="0">
              <a:buNone/>
            </a:pPr>
            <a:r>
              <a:rPr lang="it-IT" sz="2100" b="1" dirty="0" err="1">
                <a:latin typeface="Verdana" pitchFamily="34" charset="0"/>
                <a:ea typeface="ヒラギノ角ゴ Pro W3" pitchFamily="1" charset="-128"/>
              </a:rPr>
              <a:t>Mutagenicità</a:t>
            </a: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 sulle cellule germinali: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1A, 1B e 2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Cancerogenicità: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 categoria 1A, 1B e </a:t>
            </a:r>
            <a:r>
              <a:rPr lang="it-IT" sz="2100" dirty="0" smtClean="0">
                <a:latin typeface="Verdana" pitchFamily="34" charset="0"/>
                <a:ea typeface="ヒラギノ角ゴ Pro W3" pitchFamily="1" charset="-128"/>
              </a:rPr>
              <a:t>2</a:t>
            </a:r>
          </a:p>
          <a:p>
            <a:pPr marL="0" indent="0">
              <a:buNone/>
            </a:pPr>
            <a:r>
              <a:rPr lang="it-IT" sz="2100" b="1" dirty="0" smtClean="0">
                <a:latin typeface="Verdana" pitchFamily="34" charset="0"/>
                <a:ea typeface="ヒラギノ角ゴ Pro W3" pitchFamily="1" charset="-128"/>
              </a:rPr>
              <a:t>Tossicità </a:t>
            </a: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per la riproduzione: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1A, 1B e 2, oltre a una categoria </a:t>
            </a:r>
            <a:r>
              <a:rPr lang="it-IT" sz="2100" dirty="0" smtClean="0">
                <a:latin typeface="Verdana" pitchFamily="34" charset="0"/>
                <a:ea typeface="ヒラギノ角ゴ Pro W3" pitchFamily="1" charset="-128"/>
              </a:rPr>
              <a:t>supplementare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per gli effetti sull’allattamento o attraverso l’allattamento 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Tossicità specifica per </a:t>
            </a:r>
            <a:r>
              <a:rPr lang="it-IT" sz="2100" b="1" dirty="0">
                <a:solidFill>
                  <a:srgbClr val="FF0000"/>
                </a:solidFill>
                <a:latin typeface="Verdana" pitchFamily="34" charset="0"/>
                <a:ea typeface="ヒラギノ角ゴ Pro W3" pitchFamily="1" charset="-128"/>
              </a:rPr>
              <a:t>organi bersaglio </a:t>
            </a: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(STOT) – esposizione singola: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1, 2 e categoria 3 (soltanto per la narcosi e l’irritazione delle vie respiratorie) 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Tossicità specifica per organi bersaglio (STOT) – esposizione ripetuta: 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categoria 1 e 2 </a:t>
            </a:r>
          </a:p>
          <a:p>
            <a:pPr marL="0" indent="0">
              <a:buNone/>
            </a:pPr>
            <a:r>
              <a:rPr lang="it-IT" sz="2100" b="1" dirty="0">
                <a:latin typeface="Verdana" pitchFamily="34" charset="0"/>
                <a:ea typeface="ヒラギノ角ゴ Pro W3" pitchFamily="1" charset="-128"/>
              </a:rPr>
              <a:t>Pericolo in caso di aspirazione:</a:t>
            </a:r>
            <a:r>
              <a:rPr lang="it-IT" sz="2100" dirty="0">
                <a:latin typeface="Verdana" pitchFamily="34" charset="0"/>
                <a:ea typeface="ヒラギノ角ゴ Pro W3" pitchFamily="1" charset="-128"/>
              </a:rPr>
              <a:t> categoria 1</a:t>
            </a:r>
          </a:p>
          <a:p>
            <a:endParaRPr lang="it-IT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54037" y="5661248"/>
            <a:ext cx="7218363" cy="749300"/>
          </a:xfrm>
          <a:prstGeom prst="rect">
            <a:avLst/>
          </a:prstGeom>
          <a:solidFill>
            <a:srgbClr val="FFFFD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>
            <a:lvl1pPr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dirty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Nel DSP erano </a:t>
            </a:r>
            <a:r>
              <a:rPr lang="it-IT" sz="1400" dirty="0" smtClean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9 (Molto </a:t>
            </a:r>
            <a:r>
              <a:rPr lang="it-IT" sz="1400" dirty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tossico, tossico, nocivo, irritante, corrosivo, sensibilizzante, cancerogeno, mutageno e tossico per il ciclo riproduttivo)</a:t>
            </a:r>
          </a:p>
        </p:txBody>
      </p:sp>
    </p:spTree>
    <p:extLst>
      <p:ext uri="{BB962C8B-B14F-4D97-AF65-F5344CB8AC3E}">
        <p14:creationId xmlns:p14="http://schemas.microsoft.com/office/powerpoint/2010/main" val="69599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Pericoli per l’ambiente (2 tipologie)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95401"/>
            <a:ext cx="8001000" cy="1125487"/>
          </a:xfrm>
        </p:spPr>
        <p:txBody>
          <a:bodyPr/>
          <a:lstStyle/>
          <a:p>
            <a:pPr marL="0" indent="0">
              <a:buNone/>
            </a:pP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Pericoloso per l’ambiente acquatico: </a:t>
            </a:r>
            <a:r>
              <a:rPr lang="it-IT" sz="1600" dirty="0">
                <a:latin typeface="Verdana" pitchFamily="34" charset="0"/>
                <a:ea typeface="ヒラギノ角ゴ Pro W3" pitchFamily="1" charset="-128"/>
              </a:rPr>
              <a:t>pericolo acuto: categoria 1, pericolo cronico: categoria 1, 2, 3, e 4 </a:t>
            </a:r>
          </a:p>
          <a:p>
            <a:pPr marL="0" indent="0">
              <a:buNone/>
            </a:pPr>
            <a:r>
              <a:rPr lang="it-IT" sz="1600" b="1" dirty="0">
                <a:latin typeface="Verdana" pitchFamily="34" charset="0"/>
                <a:ea typeface="ヒラギノ角ゴ Pro W3" pitchFamily="1" charset="-128"/>
              </a:rPr>
              <a:t>Pericoloso per lo strato di ozono. </a:t>
            </a:r>
            <a:endParaRPr lang="it-IT" sz="1600" b="1" dirty="0" smtClean="0">
              <a:latin typeface="Verdana" pitchFamily="34" charset="0"/>
              <a:ea typeface="ヒラギノ角ゴ Pro W3" pitchFamily="1" charset="-128"/>
            </a:endParaRPr>
          </a:p>
          <a:p>
            <a:pPr marL="0" indent="0">
              <a:buNone/>
            </a:pPr>
            <a:endParaRPr lang="it-IT" sz="1600" b="1" dirty="0">
              <a:latin typeface="Verdana" pitchFamily="34" charset="0"/>
              <a:ea typeface="ヒラギノ角ゴ Pro W3" pitchFamily="1" charset="-128"/>
            </a:endParaRPr>
          </a:p>
          <a:p>
            <a:endParaRPr lang="it-IT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82029" y="5808663"/>
            <a:ext cx="7218363" cy="317500"/>
          </a:xfrm>
          <a:prstGeom prst="rect">
            <a:avLst/>
          </a:prstGeom>
          <a:solidFill>
            <a:srgbClr val="FFFFD9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50796" tIns="50796" rIns="91433" bIns="50796">
            <a:spAutoFit/>
          </a:bodyPr>
          <a:lstStyle>
            <a:lvl1pPr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400" dirty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Nel DSP </a:t>
            </a:r>
            <a:r>
              <a:rPr lang="it-IT" sz="1400" dirty="0" smtClean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 </a:t>
            </a:r>
            <a:r>
              <a:rPr lang="it-IT" sz="1400" dirty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1  </a:t>
            </a:r>
            <a:r>
              <a:rPr lang="it-IT" sz="1400" dirty="0" smtClean="0">
                <a:solidFill>
                  <a:srgbClr val="02050E"/>
                </a:solidFill>
                <a:latin typeface="Verdana" pitchFamily="34" charset="0"/>
                <a:ea typeface="ヒラギノ角ゴ Pro W3" pitchFamily="1" charset="-128"/>
              </a:rPr>
              <a:t>(pericoloso per l’ambiente acquatico)</a:t>
            </a:r>
            <a:endParaRPr lang="it-IT" sz="1400" dirty="0">
              <a:solidFill>
                <a:srgbClr val="02050E"/>
              </a:solidFill>
              <a:latin typeface="Verdana" pitchFamily="34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4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206680" cy="1112838"/>
          </a:xfrm>
        </p:spPr>
        <p:txBody>
          <a:bodyPr>
            <a:normAutofit/>
          </a:bodyPr>
          <a:lstStyle/>
          <a:p>
            <a:r>
              <a:rPr lang="it-IT" dirty="0" smtClean="0"/>
              <a:t>Pittogrammi di pericolo (ex simboli di pericolo)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95401"/>
            <a:ext cx="8001000" cy="48307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CLP introduce anche dei nuovi simboli, i Pittogrammi, </a:t>
            </a:r>
            <a:r>
              <a:rPr lang="it-IT" dirty="0" smtClean="0"/>
              <a:t>caratterizzati </a:t>
            </a:r>
            <a:r>
              <a:rPr lang="it-IT" dirty="0"/>
              <a:t>da un rombo con cornice rossa su sfondo </a:t>
            </a:r>
            <a:r>
              <a:rPr lang="it-IT" dirty="0" smtClean="0"/>
              <a:t>bianco </a:t>
            </a:r>
            <a:r>
              <a:rPr lang="it-IT" dirty="0"/>
              <a:t>al posto dei vecchi simboli di </a:t>
            </a:r>
            <a:r>
              <a:rPr lang="it-IT" dirty="0" smtClean="0"/>
              <a:t>pericolo </a:t>
            </a:r>
            <a:r>
              <a:rPr lang="it-IT" dirty="0"/>
              <a:t>(quadrato con cornice nera su sfondo arancione)  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86840"/>
              </p:ext>
            </p:extLst>
          </p:nvPr>
        </p:nvGraphicFramePr>
        <p:xfrm>
          <a:off x="6012160" y="3789040"/>
          <a:ext cx="165735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Fotografia di Photo Editor" r:id="rId3" imgW="1781424" imgH="1762371" progId="MSPhotoEd.3">
                  <p:embed/>
                </p:oleObj>
              </mc:Choice>
              <mc:Fallback>
                <p:oleObj name="Fotografia di Photo Editor" r:id="rId3" imgW="1781424" imgH="176237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789040"/>
                        <a:ext cx="1657350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excl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1727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364237" y="3284984"/>
            <a:ext cx="30241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VECCHIO SIMBOLO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15616" y="3284984"/>
            <a:ext cx="302418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NUOVO SIMBOLO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fl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30" y="2636913"/>
            <a:ext cx="1770186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silhou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6938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sk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" y="2636913"/>
            <a:ext cx="1798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acid_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Aquatic-pollut-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79" y="4509120"/>
            <a:ext cx="18002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bo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39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excl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712"/>
            <a:ext cx="1755775" cy="175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expl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3"/>
            <a:ext cx="1728787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rondfl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713"/>
            <a:ext cx="17256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939"/>
            <a:ext cx="180019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2644443"/>
            <a:ext cx="1728316" cy="17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826476"/>
            <a:ext cx="1724737" cy="175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55" y="818580"/>
            <a:ext cx="1735558" cy="17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18580"/>
            <a:ext cx="1800200" cy="174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25" y="4509119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" y="4509119"/>
            <a:ext cx="176999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Sostanze chimiche</a:t>
            </a:r>
            <a:endParaRPr lang="it-IT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39552" y="1628800"/>
            <a:ext cx="8208962" cy="21452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0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buFont typeface="CommonBullets" pitchFamily="34" charset="2"/>
              <a:buNone/>
            </a:pPr>
            <a:r>
              <a:rPr lang="it-IT" sz="3200" dirty="0"/>
              <a:t>SONO CONSIDERATE PERICOLOSE LE SOSTANZE CHIMICHE </a:t>
            </a:r>
            <a:r>
              <a:rPr lang="it-IT" sz="3200" dirty="0" smtClean="0"/>
              <a:t>CHE POSSONO </a:t>
            </a:r>
            <a:r>
              <a:rPr lang="it-IT" sz="3200" dirty="0"/>
              <a:t>CAUSARE DANNI ALLA SALUTE QUANDO PENETRANO NELL’ORGANISMO UMANO</a:t>
            </a:r>
            <a:r>
              <a:rPr lang="it-IT" sz="3200" b="0" dirty="0"/>
              <a:t> </a:t>
            </a:r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539552" y="3846076"/>
            <a:ext cx="8001000" cy="253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IN FUNZIONE:</a:t>
            </a:r>
          </a:p>
          <a:p>
            <a:r>
              <a:rPr lang="it-IT" dirty="0" smtClean="0"/>
              <a:t>Delle proprietà chimico-fisiche e chimico-tossicologiche (sostanza </a:t>
            </a:r>
            <a:r>
              <a:rPr lang="it-IT" dirty="0"/>
              <a:t>o preparato pericoloso)</a:t>
            </a:r>
          </a:p>
          <a:p>
            <a:r>
              <a:rPr lang="it-IT" dirty="0" smtClean="0"/>
              <a:t>Modalità di impiego</a:t>
            </a:r>
          </a:p>
          <a:p>
            <a:endParaRPr lang="it-IT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15" y="4869160"/>
            <a:ext cx="1645097" cy="19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L’avvertenza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95401"/>
            <a:ext cx="8001000" cy="48307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Altra novità introdotta dal CLP è </a:t>
            </a:r>
            <a:r>
              <a:rPr lang="it-IT" dirty="0">
                <a:solidFill>
                  <a:srgbClr val="FF0000"/>
                </a:solidFill>
              </a:rPr>
              <a:t>l’avvertenza</a:t>
            </a:r>
            <a:r>
              <a:rPr lang="it-IT" dirty="0"/>
              <a:t>, una </a:t>
            </a:r>
            <a:r>
              <a:rPr lang="it-IT" dirty="0" smtClean="0"/>
              <a:t>parola </a:t>
            </a:r>
            <a:r>
              <a:rPr lang="it-IT" dirty="0"/>
              <a:t>che indica il grado relativo di gravità del pericolo </a:t>
            </a:r>
            <a:r>
              <a:rPr lang="it-IT" dirty="0" smtClean="0"/>
              <a:t>per </a:t>
            </a:r>
            <a:r>
              <a:rPr lang="it-IT" dirty="0"/>
              <a:t>segnalare al lettore un potenziale pericolo, </a:t>
            </a:r>
          </a:p>
          <a:p>
            <a:r>
              <a:rPr lang="it-IT" dirty="0"/>
              <a:t>“</a:t>
            </a:r>
            <a:r>
              <a:rPr lang="it-IT" dirty="0">
                <a:solidFill>
                  <a:srgbClr val="FF0000"/>
                </a:solidFill>
              </a:rPr>
              <a:t>ATTENZIONE</a:t>
            </a:r>
            <a:r>
              <a:rPr lang="it-IT" dirty="0"/>
              <a:t>” avvertenza per le categorie di pericolo </a:t>
            </a:r>
            <a:r>
              <a:rPr lang="it-IT" dirty="0" smtClean="0"/>
              <a:t>meno gravi;</a:t>
            </a:r>
          </a:p>
          <a:p>
            <a:r>
              <a:rPr lang="it-IT" dirty="0" smtClean="0"/>
              <a:t>“</a:t>
            </a:r>
            <a:r>
              <a:rPr lang="it-IT" dirty="0">
                <a:solidFill>
                  <a:srgbClr val="FF0000"/>
                </a:solidFill>
              </a:rPr>
              <a:t>PERICOLO</a:t>
            </a:r>
            <a:r>
              <a:rPr lang="it-IT" dirty="0"/>
              <a:t>” avvertenza per le categorie di pericolo più gravi.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12" descr="acid_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653136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547664" y="4149080"/>
            <a:ext cx="208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  <a:latin typeface="Tahoma" pitchFamily="34" charset="0"/>
              </a:rPr>
              <a:t>PERICOLO</a:t>
            </a:r>
          </a:p>
        </p:txBody>
      </p:sp>
      <p:pic>
        <p:nvPicPr>
          <p:cNvPr id="6" name="Picture 14" descr="excl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53136"/>
            <a:ext cx="16573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076056" y="4149725"/>
            <a:ext cx="244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dirty="0">
                <a:solidFill>
                  <a:srgbClr val="FF0000"/>
                </a:solidFill>
                <a:latin typeface="Tahoma" pitchFamily="34" charset="0"/>
              </a:rPr>
              <a:t>ATTENZIONE</a:t>
            </a:r>
          </a:p>
        </p:txBody>
      </p:sp>
    </p:spTree>
    <p:extLst>
      <p:ext uri="{BB962C8B-B14F-4D97-AF65-F5344CB8AC3E}">
        <p14:creationId xmlns:p14="http://schemas.microsoft.com/office/powerpoint/2010/main" val="4749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Indicazioni di pericolo ( ex frasi di rischio)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295401"/>
            <a:ext cx="8001000" cy="48307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frasi R (rischio)  utilizzate dal precedente sistema sono sostituite dagli </a:t>
            </a:r>
            <a:r>
              <a:rPr lang="it-IT" dirty="0" err="1"/>
              <a:t>hazard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, le cosiddette Frasi H (</a:t>
            </a:r>
            <a:r>
              <a:rPr lang="it-IT" dirty="0">
                <a:solidFill>
                  <a:srgbClr val="FF0000"/>
                </a:solidFill>
              </a:rPr>
              <a:t>Indicazioni di </a:t>
            </a:r>
            <a:r>
              <a:rPr lang="it-IT" dirty="0" smtClean="0">
                <a:solidFill>
                  <a:srgbClr val="FF0000"/>
                </a:solidFill>
              </a:rPr>
              <a:t>Pericolo,</a:t>
            </a:r>
            <a:r>
              <a:rPr lang="it-IT" dirty="0" smtClean="0"/>
              <a:t> es</a:t>
            </a:r>
            <a:r>
              <a:rPr lang="it-IT" dirty="0"/>
              <a:t>. H200, H201), che descrivono la natura del pericolo </a:t>
            </a:r>
            <a:r>
              <a:rPr lang="it-IT" dirty="0" smtClean="0"/>
              <a:t>legato </a:t>
            </a:r>
            <a:r>
              <a:rPr lang="it-IT" dirty="0"/>
              <a:t>alle sostanze ed ai preparati.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7" y="3356992"/>
            <a:ext cx="8237647" cy="28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6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Consigli di prudenza 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611560" y="1295401"/>
            <a:ext cx="8001000" cy="48307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Le </a:t>
            </a:r>
            <a:r>
              <a:rPr lang="it-IT" dirty="0"/>
              <a:t>Frasi S (consigli di prudenza) utilizzate dal precedente sistema sono sostituite dai </a:t>
            </a:r>
            <a:r>
              <a:rPr lang="it-IT" dirty="0" err="1"/>
              <a:t>precautionary</a:t>
            </a:r>
            <a:r>
              <a:rPr lang="it-IT" dirty="0"/>
              <a:t> </a:t>
            </a:r>
            <a:r>
              <a:rPr lang="it-IT" dirty="0" err="1"/>
              <a:t>statements</a:t>
            </a:r>
            <a:r>
              <a:rPr lang="it-IT" dirty="0"/>
              <a:t>, detti Frasi P (</a:t>
            </a:r>
            <a:r>
              <a:rPr lang="it-IT" dirty="0">
                <a:solidFill>
                  <a:srgbClr val="FF0000"/>
                </a:solidFill>
              </a:rPr>
              <a:t>Consigli di </a:t>
            </a:r>
            <a:r>
              <a:rPr lang="it-IT" dirty="0" smtClean="0">
                <a:solidFill>
                  <a:srgbClr val="FF0000"/>
                </a:solidFill>
              </a:rPr>
              <a:t>Prudenza, </a:t>
            </a:r>
            <a:r>
              <a:rPr lang="it-IT" dirty="0"/>
              <a:t>es. P403</a:t>
            </a:r>
            <a:r>
              <a:rPr lang="it-IT" dirty="0" smtClean="0"/>
              <a:t>), </a:t>
            </a:r>
            <a:r>
              <a:rPr lang="it-IT" dirty="0"/>
              <a:t>che indicano le misure raccomandate per prevenire gli effetti dannosi </a:t>
            </a:r>
            <a:r>
              <a:rPr lang="it-IT" dirty="0" smtClean="0"/>
              <a:t>derivanti dalla manipolazione dei </a:t>
            </a:r>
            <a:r>
              <a:rPr lang="it-IT" dirty="0"/>
              <a:t>prodotti chimici.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5" y="3356992"/>
            <a:ext cx="8122501" cy="290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6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026"/>
            <a:ext cx="871378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L’etichetta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11560" y="1124744"/>
            <a:ext cx="8352928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/>
              <a:t>Le informazioni obbligatorie che devono essere riportate sugli imballaggi comprendono:</a:t>
            </a:r>
          </a:p>
          <a:p>
            <a:pPr marL="457200" indent="-457200">
              <a:buFontTx/>
              <a:buAutoNum type="arabicPeriod"/>
            </a:pPr>
            <a:r>
              <a:rPr lang="it-IT" sz="2400" dirty="0"/>
              <a:t>il nome commerciale del </a:t>
            </a:r>
            <a:r>
              <a:rPr lang="it-IT" sz="2400" dirty="0" smtClean="0"/>
              <a:t>prodotto</a:t>
            </a:r>
          </a:p>
          <a:p>
            <a:pPr marL="457200" indent="-457200">
              <a:buFontTx/>
              <a:buAutoNum type="arabicPeriod"/>
            </a:pPr>
            <a:r>
              <a:rPr lang="it-IT" sz="2400" u="sng" dirty="0" smtClean="0"/>
              <a:t>la </a:t>
            </a:r>
            <a:r>
              <a:rPr lang="it-IT" sz="2400" u="sng" dirty="0"/>
              <a:t>tipologia del prodotto </a:t>
            </a:r>
            <a:r>
              <a:rPr lang="it-IT" sz="2400" dirty="0"/>
              <a:t>(ad esempio se il prodotto è un detersivo per i piatti o per il bucato)</a:t>
            </a:r>
          </a:p>
          <a:p>
            <a:pPr marL="457200" indent="-457200">
              <a:buFontTx/>
              <a:buAutoNum type="arabicPeriod"/>
            </a:pPr>
            <a:r>
              <a:rPr lang="it-IT" sz="2400" dirty="0"/>
              <a:t>la quantità di prodotto contenuto nella confezione (in Kg o in Litri)</a:t>
            </a:r>
          </a:p>
          <a:p>
            <a:pPr marL="457200" indent="-457200">
              <a:buFontTx/>
              <a:buAutoNum type="arabicPeriod"/>
            </a:pPr>
            <a:r>
              <a:rPr lang="it-IT" sz="2400" dirty="0"/>
              <a:t>i dati del produttore o di chi commercializza il prodotto (ad es. indirizzo e/o numero telefonico)</a:t>
            </a:r>
          </a:p>
          <a:p>
            <a:pPr marL="457200" indent="-457200">
              <a:buFontTx/>
              <a:buAutoNum type="arabicPeriod"/>
            </a:pPr>
            <a:r>
              <a:rPr lang="it-IT" sz="2400" dirty="0"/>
              <a:t>la composizione del prodotto</a:t>
            </a:r>
          </a:p>
          <a:p>
            <a:pPr marL="457200" indent="-457200">
              <a:buFontTx/>
              <a:buAutoNum type="arabicPeriod"/>
            </a:pPr>
            <a:r>
              <a:rPr lang="it-IT" sz="2400" u="sng" dirty="0"/>
              <a:t>le istruzioni per l’uso</a:t>
            </a:r>
          </a:p>
          <a:p>
            <a:pPr marL="457200" indent="-457200">
              <a:buFontTx/>
              <a:buAutoNum type="arabicPeriod"/>
            </a:pPr>
            <a:r>
              <a:rPr lang="it-IT" sz="2400" dirty="0"/>
              <a:t>eventuali </a:t>
            </a:r>
            <a:r>
              <a:rPr lang="it-IT" sz="2400" u="sng" dirty="0" smtClean="0"/>
              <a:t>indicazioni di pericolo, </a:t>
            </a:r>
            <a:r>
              <a:rPr lang="it-IT" sz="2400" u="sng" dirty="0"/>
              <a:t>consigli di prudenza </a:t>
            </a:r>
            <a:r>
              <a:rPr lang="it-IT" sz="2400" dirty="0"/>
              <a:t>ed indicazioni di sicurezza per i prodotti classificati come “pericolosi”.</a:t>
            </a:r>
          </a:p>
        </p:txBody>
      </p:sp>
    </p:spTree>
    <p:extLst>
      <p:ext uri="{BB962C8B-B14F-4D97-AF65-F5344CB8AC3E}">
        <p14:creationId xmlns:p14="http://schemas.microsoft.com/office/powerpoint/2010/main" val="298476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5181" y="1860476"/>
            <a:ext cx="66675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03" tIns="55202" rIns="110403" bIns="55202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it-IT" sz="1800">
              <a:latin typeface="Frutiger 45 Light" pitchFamily="34" charset="0"/>
              <a:ea typeface="ヒラギノ角ゴ Pro W3" pitchFamily="1" charset="-128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62944" y="2454201"/>
            <a:ext cx="4876800" cy="3168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81" y="2719313"/>
            <a:ext cx="8651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70274" y="1760463"/>
            <a:ext cx="39179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Tahoma" pitchFamily="34" charset="0"/>
                <a:ea typeface="ヒラギノ角ゴ Pro W3" pitchFamily="1" charset="-128"/>
              </a:rPr>
              <a:t>AMMONIACA  ANIDRA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33874" y="2070026"/>
            <a:ext cx="15017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100">
                <a:latin typeface="Tahoma" pitchFamily="34" charset="0"/>
                <a:ea typeface="ヒラギノ角ゴ Pro W3" pitchFamily="1" charset="-128"/>
              </a:rPr>
              <a:t>AMMONIACA GAS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61619" y="2719313"/>
            <a:ext cx="2159000" cy="681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>
                <a:latin typeface="Tahoma" pitchFamily="34" charset="0"/>
                <a:ea typeface="ヒラギノ角ゴ Pro W3" pitchFamily="1" charset="-128"/>
              </a:rPr>
              <a:t>NATURA DEI RISCHI:</a:t>
            </a:r>
          </a:p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R10 - Infiammabile</a:t>
            </a:r>
          </a:p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R23 - Tossico per inalazione</a:t>
            </a:r>
            <a:endParaRPr lang="it-IT" sz="1400">
              <a:latin typeface="Tahoma" pitchFamily="34" charset="0"/>
              <a:ea typeface="ヒラギノ角ゴ Pro W3" pitchFamily="1" charset="-12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010594" y="3644826"/>
            <a:ext cx="7858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T - Tossico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74194" y="3443213"/>
            <a:ext cx="3592512" cy="128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100">
                <a:latin typeface="Tahoma" pitchFamily="34" charset="0"/>
                <a:ea typeface="ヒラギノ角ゴ Pro W3" pitchFamily="1" charset="-128"/>
              </a:rPr>
              <a:t>CONSIGLI DI PRUDENZA:</a:t>
            </a:r>
          </a:p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S7/9 - Tenere il recipiente ben chiuso e in luogo ben ventilato</a:t>
            </a:r>
          </a:p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S16   - Conservare lontano da fiamme o scintille - Non fumare</a:t>
            </a:r>
          </a:p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S38   - In caso di ventilazione insufficiente, usare un apparecchio respiratorio adatto</a:t>
            </a:r>
            <a:endParaRPr lang="it-IT" sz="1400">
              <a:latin typeface="Tahoma" pitchFamily="34" charset="0"/>
              <a:ea typeface="ヒラギノ角ゴ Pro W3" pitchFamily="1" charset="-128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74194" y="4697338"/>
            <a:ext cx="16319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NUMERO CAS: 7664-41-7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01381" y="4711626"/>
            <a:ext cx="19653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NUMERO CEE: 007-001-00-5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762944" y="4900538"/>
            <a:ext cx="4875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442394" y="5032301"/>
            <a:ext cx="3702050" cy="5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100" dirty="0">
                <a:latin typeface="Tahoma" pitchFamily="34" charset="0"/>
                <a:ea typeface="ヒラギノ角ゴ Pro W3" pitchFamily="1" charset="-128"/>
              </a:rPr>
              <a:t>DITTA</a:t>
            </a:r>
            <a:r>
              <a:rPr lang="it-IT" sz="1100" dirty="0" smtClean="0">
                <a:latin typeface="Tahoma" pitchFamily="34" charset="0"/>
                <a:ea typeface="ヒラギノ角ゴ Pro W3" pitchFamily="1" charset="-128"/>
              </a:rPr>
              <a:t>:………………………………………………………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it-IT" sz="1100" dirty="0" smtClean="0">
                <a:latin typeface="Tahoma" pitchFamily="34" charset="0"/>
                <a:ea typeface="ヒラギノ角ゴ Pro W3" pitchFamily="1" charset="-128"/>
              </a:rPr>
              <a:t>INDIRIZZO:………………………………………………..</a:t>
            </a:r>
            <a:endParaRPr lang="it-IT" sz="1100" dirty="0">
              <a:latin typeface="Tahoma" pitchFamily="34" charset="0"/>
              <a:ea typeface="ヒラギノ角ゴ Pro W3" pitchFamily="1" charset="-128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128812" y="1595363"/>
            <a:ext cx="7826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 dirty="0">
                <a:latin typeface="Tahoma" pitchFamily="34" charset="0"/>
                <a:ea typeface="ヒラギノ角ゴ Pro W3" pitchFamily="1" charset="-128"/>
              </a:rPr>
              <a:t>Nome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91369" y="4889426"/>
            <a:ext cx="11747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>
                <a:latin typeface="Tahoma" pitchFamily="34" charset="0"/>
                <a:ea typeface="ヒラギノ角ゴ Pro W3" pitchFamily="1" charset="-128"/>
              </a:rPr>
              <a:t>Responsabile immissione sul mercato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67544" y="2520876"/>
            <a:ext cx="10445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>
                <a:latin typeface="Tahoma" pitchFamily="34" charset="0"/>
                <a:ea typeface="ヒラギノ角ゴ Pro W3" pitchFamily="1" charset="-128"/>
              </a:rPr>
              <a:t>Simboli e indicazioni di pericolo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501756" y="2132856"/>
            <a:ext cx="13430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 dirty="0">
                <a:latin typeface="Tahoma" pitchFamily="34" charset="0"/>
                <a:ea typeface="ヒラギノ角ゴ Pro W3" pitchFamily="1" charset="-128"/>
              </a:rPr>
              <a:t>Frasi rischio specifici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933556" y="3954041"/>
            <a:ext cx="979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200">
                <a:latin typeface="Tahoma" pitchFamily="34" charset="0"/>
                <a:ea typeface="ヒラギノ角ゴ Pro W3" pitchFamily="1" charset="-128"/>
              </a:rPr>
              <a:t>consigli di prudenza</a:t>
            </a: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1454969" y="2916163"/>
            <a:ext cx="631825" cy="211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776884" y="1795388"/>
            <a:ext cx="857250" cy="130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rot="10831830" flipV="1">
            <a:off x="6204769" y="2382763"/>
            <a:ext cx="1111250" cy="200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1761356" y="5156126"/>
            <a:ext cx="654050" cy="141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rot="10831830">
            <a:off x="6636569" y="3892476"/>
            <a:ext cx="1209675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38150" y="692696"/>
            <a:ext cx="8267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09" tIns="41303" rIns="82609" bIns="41303">
            <a:spAutoFit/>
          </a:bodyPr>
          <a:lstStyle>
            <a:lvl1pPr defTabSz="936625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6625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6625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6625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6625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1800" dirty="0" smtClean="0">
                <a:latin typeface="Verdana" pitchFamily="34" charset="0"/>
                <a:ea typeface="ヒラギノ角ゴ Pro W3" pitchFamily="1" charset="-128"/>
              </a:rPr>
              <a:t>Esempio di etichettatura </a:t>
            </a:r>
            <a:r>
              <a:rPr lang="it-IT" sz="1800" dirty="0">
                <a:latin typeface="Verdana" pitchFamily="34" charset="0"/>
                <a:ea typeface="ヒラギノ角ゴ Pro W3" pitchFamily="1" charset="-128"/>
              </a:rPr>
              <a:t>secondo DSP </a:t>
            </a:r>
            <a:r>
              <a:rPr lang="it-IT" sz="1800" dirty="0" smtClean="0">
                <a:latin typeface="Verdana" pitchFamily="34" charset="0"/>
                <a:ea typeface="ヒラギノ角ゴ Pro W3" pitchFamily="1" charset="-128"/>
              </a:rPr>
              <a:t>E DPP</a:t>
            </a:r>
            <a:endParaRPr lang="it-IT" sz="1800" dirty="0">
              <a:solidFill>
                <a:schemeClr val="accent2"/>
              </a:solidFill>
              <a:latin typeface="Verdana" pitchFamily="34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7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05855" y="1283023"/>
            <a:ext cx="7094537" cy="46662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92959" y="1351285"/>
            <a:ext cx="2838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latin typeface="Tahoma" pitchFamily="34" charset="0"/>
                <a:ea typeface="ヒラギノ角ゴ Pro W3" pitchFamily="1" charset="-128"/>
              </a:rPr>
              <a:t>AMMONIACA  ANIDRA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10496" y="1679898"/>
            <a:ext cx="15017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100">
                <a:latin typeface="Tahoma" pitchFamily="34" charset="0"/>
                <a:ea typeface="ヒラギノ角ゴ Pro W3" pitchFamily="1" charset="-128"/>
              </a:rPr>
              <a:t>AMMONIACA GAS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46896" y="2011685"/>
            <a:ext cx="42576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it-IT" sz="1200" u="sng" dirty="0">
                <a:solidFill>
                  <a:srgbClr val="FF0000"/>
                </a:solidFill>
                <a:latin typeface="Verdana" pitchFamily="34" charset="0"/>
                <a:ea typeface="ヒラギノ角ゴ Pro W3" pitchFamily="1" charset="-128"/>
              </a:rPr>
              <a:t>Pericolo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it-IT" sz="1100" dirty="0">
                <a:latin typeface="Verdana" pitchFamily="34" charset="0"/>
                <a:ea typeface="ヒラギノ角ゴ Pro W3" pitchFamily="1" charset="-128"/>
              </a:rPr>
              <a:t>H331: Tossico se inalato </a:t>
            </a:r>
          </a:p>
          <a:p>
            <a:pPr eaLnBrk="1" hangingPunct="1"/>
            <a:r>
              <a:rPr lang="it-IT" sz="1100" dirty="0">
                <a:latin typeface="Verdana" pitchFamily="34" charset="0"/>
                <a:ea typeface="ヒラギノ角ゴ Pro W3" pitchFamily="1" charset="-128"/>
              </a:rPr>
              <a:t>H314: Provoca gravi ustioni cutanee e gravi lesioni oculari</a:t>
            </a:r>
          </a:p>
          <a:p>
            <a:pPr eaLnBrk="1" hangingPunct="1"/>
            <a:r>
              <a:rPr lang="it-IT" sz="1100" dirty="0">
                <a:latin typeface="Verdana" pitchFamily="34" charset="0"/>
                <a:ea typeface="ヒラギノ角ゴ Pro W3" pitchFamily="1" charset="-128"/>
              </a:rPr>
              <a:t>H400: Altamente tossico per gli organismi acquatici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endParaRPr lang="it-IT" sz="1100" u="sng" dirty="0">
              <a:latin typeface="Verdana" pitchFamily="34" charset="0"/>
              <a:ea typeface="ヒラギノ角ゴ Pro W3" pitchFamily="1" charset="-128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it-IT" sz="1100" u="sng" dirty="0">
                <a:solidFill>
                  <a:srgbClr val="FF0000"/>
                </a:solidFill>
                <a:latin typeface="Verdana" pitchFamily="34" charset="0"/>
                <a:ea typeface="ヒラギノ角ゴ Pro W3" pitchFamily="1" charset="-128"/>
              </a:rPr>
              <a:t>Attenzione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it-IT" sz="1100" dirty="0">
                <a:latin typeface="Verdana" pitchFamily="34" charset="0"/>
                <a:ea typeface="ヒラギノ角ゴ Pro W3" pitchFamily="1" charset="-128"/>
              </a:rPr>
              <a:t>H221: Gas infiammabile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713509" y="3730948"/>
            <a:ext cx="4813300" cy="1258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CONSIGLI DI PRUDENZA: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Tahoma" pitchFamily="34" charset="0"/>
                <a:ea typeface="ヒラギノ角ゴ Pro W3" pitchFamily="1" charset="-128"/>
              </a:rPr>
              <a:t>P210  (prevenzione) -   </a:t>
            </a:r>
            <a:r>
              <a:rPr lang="it-IT" sz="900">
                <a:latin typeface="Verdana" pitchFamily="34" charset="0"/>
                <a:ea typeface="ヒラギノ角ゴ Pro W3" pitchFamily="1" charset="-128"/>
              </a:rPr>
              <a:t>Tenere lontano da fonti di calore/scintille/fiamme, non fumare 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Verdana" pitchFamily="34" charset="0"/>
                <a:ea typeface="ヒラギノ角ゴ Pro W3" pitchFamily="1" charset="-128"/>
              </a:rPr>
              <a:t>P260 (prevenzione) Non respirare il gas. 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Verdana" pitchFamily="34" charset="0"/>
                <a:ea typeface="ヒラギノ角ゴ Pro W3" pitchFamily="1" charset="-128"/>
              </a:rPr>
              <a:t>P270 (prevenzione) Non mangiare, né bere, né fumare durante l’uso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Verdana" pitchFamily="34" charset="0"/>
                <a:ea typeface="ヒラギノ角ゴ Pro W3" pitchFamily="1" charset="-128"/>
              </a:rPr>
              <a:t>P280 (prevenzione) Indossare indumenti protettivi, Proteggere gli occhi e viso.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Verdana" pitchFamily="34" charset="0"/>
                <a:ea typeface="ヒラギノ角ゴ Pro W3" pitchFamily="1" charset="-128"/>
              </a:rPr>
              <a:t>P273 (prevenzione) Non disperdere nell’ambiente.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Verdana" pitchFamily="34" charset="0"/>
                <a:ea typeface="ヒラギノ角ゴ Pro W3" pitchFamily="1" charset="-128"/>
              </a:rPr>
              <a:t>P381 (reazione) Eliminare ogni fonte d’accensione se non c’è pericolo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it-IT" sz="900">
                <a:latin typeface="Verdana" pitchFamily="34" charset="0"/>
                <a:ea typeface="ヒラギノ角ゴ Pro W3" pitchFamily="1" charset="-128"/>
              </a:rPr>
              <a:t>P403  (conservazione)    Conservare in luogo ben ventilato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83396" y="5003775"/>
            <a:ext cx="16335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 dirty="0">
                <a:latin typeface="Tahoma" pitchFamily="34" charset="0"/>
                <a:ea typeface="ヒラギノ角ゴ Pro W3" pitchFamily="1" charset="-128"/>
              </a:rPr>
              <a:t>NUMERO CAS: 7664-41-7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059834" y="5009239"/>
            <a:ext cx="1974850" cy="21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 dirty="0">
                <a:latin typeface="Tahoma" pitchFamily="34" charset="0"/>
                <a:ea typeface="ヒラギノ角ゴ Pro W3" pitchFamily="1" charset="-128"/>
              </a:rPr>
              <a:t>NUMERO CEE: 007-001-00-5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159471" y="5250185"/>
            <a:ext cx="4875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0650" tIns="40325" rIns="80650" bIns="40325" anchor="ctr"/>
          <a:lstStyle/>
          <a:p>
            <a:endParaRPr lang="it-IT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589684" y="5288310"/>
            <a:ext cx="370363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74" tIns="40337" rIns="80674" bIns="40337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100" dirty="0">
                <a:latin typeface="Tahoma" pitchFamily="34" charset="0"/>
                <a:ea typeface="ヒラギノ角ゴ Pro W3" pitchFamily="1" charset="-128"/>
              </a:rPr>
              <a:t>DITTA:…………………………………………………………………………...INDIRIZZO:…………………………………………………………………….</a:t>
            </a:r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909" y="1879923"/>
            <a:ext cx="555625" cy="588962"/>
          </a:xfrm>
          <a:prstGeom prst="rect">
            <a:avLst/>
          </a:prstGeom>
          <a:noFill/>
        </p:spPr>
      </p:pic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71" y="2283148"/>
            <a:ext cx="554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09" y="2605410"/>
            <a:ext cx="555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049885" y="673153"/>
            <a:ext cx="5042395" cy="37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796" tIns="50796" rIns="91433" bIns="50796">
            <a:spAutoFit/>
          </a:bodyPr>
          <a:lstStyle>
            <a:lvl1pPr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36638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1800" dirty="0">
                <a:latin typeface="Verdana" pitchFamily="34" charset="0"/>
                <a:ea typeface="ヒラギノ角ゴ Pro W3" pitchFamily="1" charset="-128"/>
              </a:rPr>
              <a:t>Esempio di etichettatura secondo CLP</a:t>
            </a:r>
          </a:p>
        </p:txBody>
      </p:sp>
    </p:spTree>
    <p:extLst>
      <p:ext uri="{BB962C8B-B14F-4D97-AF65-F5344CB8AC3E}">
        <p14:creationId xmlns:p14="http://schemas.microsoft.com/office/powerpoint/2010/main" val="26754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501008"/>
            <a:ext cx="1368152" cy="108583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92890"/>
            <a:ext cx="1368152" cy="20204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Schede di sicurezza (S.D.S.)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68324" y="3140968"/>
            <a:ext cx="8180139" cy="2880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dirty="0" smtClean="0"/>
              <a:t>Devono essere sempre: </a:t>
            </a:r>
          </a:p>
          <a:p>
            <a:r>
              <a:rPr lang="it-IT" dirty="0" smtClean="0"/>
              <a:t>mantenute aggiornate </a:t>
            </a:r>
            <a:r>
              <a:rPr lang="it-IT" sz="2400" dirty="0" smtClean="0"/>
              <a:t>(nuovi prodotti, normativa, </a:t>
            </a:r>
            <a:r>
              <a:rPr lang="it-IT" sz="2400" dirty="0" err="1" smtClean="0"/>
              <a:t>agg</a:t>
            </a:r>
            <a:r>
              <a:rPr lang="it-IT" sz="2400" dirty="0" smtClean="0"/>
              <a:t>. produttore);</a:t>
            </a:r>
            <a:endParaRPr lang="it-IT" dirty="0" smtClean="0"/>
          </a:p>
          <a:p>
            <a:r>
              <a:rPr lang="it-IT" dirty="0" smtClean="0"/>
              <a:t>se </a:t>
            </a:r>
            <a:r>
              <a:rPr lang="it-IT" dirty="0"/>
              <a:t>non fornite o disponibili, </a:t>
            </a:r>
            <a:r>
              <a:rPr lang="it-IT" dirty="0" smtClean="0"/>
              <a:t>essere richieste </a:t>
            </a:r>
            <a:r>
              <a:rPr lang="it-IT" dirty="0"/>
              <a:t>al </a:t>
            </a:r>
            <a:r>
              <a:rPr lang="it-IT" dirty="0" smtClean="0"/>
              <a:t>fornitore</a:t>
            </a:r>
          </a:p>
          <a:p>
            <a:r>
              <a:rPr lang="it-IT" dirty="0" smtClean="0"/>
              <a:t>rese disponibili all’utilizzatore </a:t>
            </a:r>
            <a:r>
              <a:rPr lang="it-IT" sz="2400" dirty="0"/>
              <a:t>(in qualsiasi formato);</a:t>
            </a:r>
          </a:p>
          <a:p>
            <a:r>
              <a:rPr lang="it-IT" dirty="0"/>
              <a:t>l</a:t>
            </a:r>
            <a:r>
              <a:rPr lang="it-IT" dirty="0" smtClean="0"/>
              <a:t>ette prima dell’uso;</a:t>
            </a:r>
          </a:p>
          <a:p>
            <a:endParaRPr lang="it-IT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68325" y="1340768"/>
            <a:ext cx="8077200" cy="16344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000"/>
              </a:gs>
              <a:gs pos="94000">
                <a:srgbClr val="DCBD5D">
                  <a:alpha val="39000"/>
                </a:srgbClr>
              </a:gs>
            </a:gsLst>
            <a:lin ang="5400000" scaled="0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82550" algn="ctr">
              <a:lnSpc>
                <a:spcPct val="150000"/>
              </a:lnSpc>
              <a:tabLst>
                <a:tab pos="666750" algn="l"/>
              </a:tabLst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La scheda dati di sicurezza è il documento che contiene tutte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le informazioni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relative alle sostanze chimiche che consentono di proteggere la salute e la sicurezza dei lavoratori/utilizzatori.</a:t>
            </a:r>
            <a:endParaRPr lang="it-IT" sz="28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5148064" y="564912"/>
            <a:ext cx="3996601" cy="70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b="1" dirty="0" smtClean="0"/>
              <a:t>Regolamento </a:t>
            </a:r>
            <a:r>
              <a:rPr lang="it-IT" b="1" dirty="0"/>
              <a:t>n. 1907/2006 del Parlamento Europeo del Consiglio</a:t>
            </a:r>
          </a:p>
        </p:txBody>
      </p:sp>
    </p:spTree>
    <p:extLst>
      <p:ext uri="{BB962C8B-B14F-4D97-AF65-F5344CB8AC3E}">
        <p14:creationId xmlns:p14="http://schemas.microsoft.com/office/powerpoint/2010/main" val="34867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contenuti</a:t>
            </a:r>
            <a:endParaRPr lang="it-IT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La Scheda di sicurezza deve essere redatta nella lingua del Paese dove il prodotto viene impiegato ed il suo contenuto, standardizzato, deve contenere informazioni relative ai 16 punti seguenti: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1) </a:t>
            </a:r>
            <a:r>
              <a:rPr lang="it-IT" sz="2400" b="1" dirty="0" smtClean="0">
                <a:solidFill>
                  <a:srgbClr val="FF0000"/>
                </a:solidFill>
              </a:rPr>
              <a:t>identificazione del preparato </a:t>
            </a:r>
            <a:r>
              <a:rPr lang="it-IT" sz="2400" b="1" dirty="0" smtClean="0"/>
              <a:t>e della ditta produttrice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2) composizione e informazioni sugli ingredienti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3) </a:t>
            </a:r>
            <a:r>
              <a:rPr lang="it-IT" sz="2400" b="1" dirty="0" smtClean="0">
                <a:solidFill>
                  <a:srgbClr val="FF0000"/>
                </a:solidFill>
              </a:rPr>
              <a:t>identificazione dei pericoli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4) </a:t>
            </a:r>
            <a:r>
              <a:rPr lang="it-IT" sz="2400" b="1" dirty="0" smtClean="0">
                <a:solidFill>
                  <a:srgbClr val="00B050"/>
                </a:solidFill>
              </a:rPr>
              <a:t>misure di primo soccorso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5) </a:t>
            </a:r>
            <a:r>
              <a:rPr lang="it-IT" sz="2400" b="1" dirty="0" smtClean="0">
                <a:solidFill>
                  <a:srgbClr val="00B050"/>
                </a:solidFill>
              </a:rPr>
              <a:t>misure antincendio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6) misure in caso di fuoriuscita accidentale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7) </a:t>
            </a:r>
            <a:r>
              <a:rPr lang="it-IT" sz="2400" b="1" dirty="0" smtClean="0">
                <a:solidFill>
                  <a:srgbClr val="FF0000"/>
                </a:solidFill>
              </a:rPr>
              <a:t>manipolazione e stoccaggio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8) </a:t>
            </a:r>
            <a:r>
              <a:rPr lang="it-IT" sz="2400" b="1" dirty="0" smtClean="0">
                <a:solidFill>
                  <a:srgbClr val="FF0000"/>
                </a:solidFill>
              </a:rPr>
              <a:t>controllo dell’esposizione e protezione individuale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it-IT" sz="2400" b="1" dirty="0" smtClean="0"/>
              <a:t>9) proprietà chimico – fisiche</a:t>
            </a:r>
            <a:endParaRPr lang="it-IT" sz="1600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it-IT" sz="1600" b="1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it-IT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0988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1295401"/>
            <a:ext cx="8001000" cy="48307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sz="2200" b="1" dirty="0"/>
              <a:t>10) stabilità e reattività</a:t>
            </a:r>
          </a:p>
          <a:p>
            <a:pPr marL="0" indent="0">
              <a:buFontTx/>
              <a:buNone/>
            </a:pPr>
            <a:r>
              <a:rPr lang="it-IT" sz="2200" b="1" dirty="0"/>
              <a:t>11) informazioni tossicologiche</a:t>
            </a:r>
          </a:p>
          <a:p>
            <a:pPr marL="0" indent="0">
              <a:buFontTx/>
              <a:buNone/>
            </a:pPr>
            <a:r>
              <a:rPr lang="it-IT" sz="2200" b="1" dirty="0"/>
              <a:t>12) informazioni ecologiche</a:t>
            </a:r>
          </a:p>
          <a:p>
            <a:pPr marL="0" indent="0">
              <a:buFontTx/>
              <a:buNone/>
            </a:pPr>
            <a:r>
              <a:rPr lang="it-IT" sz="2200" b="1" dirty="0"/>
              <a:t>13) considerazioni sullo smaltimento</a:t>
            </a:r>
          </a:p>
          <a:p>
            <a:pPr marL="0" indent="0">
              <a:buFontTx/>
              <a:buNone/>
            </a:pPr>
            <a:r>
              <a:rPr lang="it-IT" sz="2200" b="1" dirty="0"/>
              <a:t>14) trasporto</a:t>
            </a:r>
          </a:p>
          <a:p>
            <a:pPr marL="0" indent="0">
              <a:buFontTx/>
              <a:buNone/>
            </a:pPr>
            <a:r>
              <a:rPr lang="it-IT" sz="2200" b="1" dirty="0"/>
              <a:t>15) informazioni sulla regolamentazione</a:t>
            </a:r>
          </a:p>
          <a:p>
            <a:pPr marL="0" indent="0">
              <a:buFontTx/>
              <a:buNone/>
            </a:pPr>
            <a:r>
              <a:rPr lang="it-IT" sz="2200" b="1" dirty="0"/>
              <a:t>16) altre informazioni</a:t>
            </a:r>
          </a:p>
        </p:txBody>
      </p:sp>
    </p:spTree>
    <p:extLst>
      <p:ext uri="{BB962C8B-B14F-4D97-AF65-F5344CB8AC3E}">
        <p14:creationId xmlns:p14="http://schemas.microsoft.com/office/powerpoint/2010/main" val="29529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idx="1"/>
          </p:nvPr>
        </p:nvSpPr>
        <p:spPr>
          <a:xfrm>
            <a:off x="643533" y="1284728"/>
            <a:ext cx="8001000" cy="2592288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2400" b="1" dirty="0" smtClean="0"/>
              <a:t>Ippocrate (460 a.C. circa – </a:t>
            </a:r>
            <a:r>
              <a:rPr lang="it-IT" sz="2400" b="1" dirty="0"/>
              <a:t>377 </a:t>
            </a:r>
            <a:r>
              <a:rPr lang="it-IT" sz="2400" b="1" dirty="0" smtClean="0"/>
              <a:t>a.C.)</a:t>
            </a:r>
            <a:r>
              <a:rPr lang="it-IT" sz="2400" b="1" dirty="0" smtClean="0">
                <a:sym typeface="Wingdings" pitchFamily="2" charset="2"/>
              </a:rPr>
              <a:t> «De </a:t>
            </a:r>
            <a:r>
              <a:rPr lang="it-IT" sz="2400" b="1" dirty="0" err="1" smtClean="0">
                <a:sym typeface="Wingdings" pitchFamily="2" charset="2"/>
              </a:rPr>
              <a:t>affectionibus</a:t>
            </a:r>
            <a:r>
              <a:rPr lang="it-IT" sz="2400" b="1" dirty="0" smtClean="0">
                <a:sym typeface="Wingdings" pitchFamily="2" charset="2"/>
              </a:rPr>
              <a:t>»: quando sei di fronte ad un malato devi chiedergli di cosa soffra, per quale motivo, da quanto tempo,  se va di corpo, cosa mangia.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2400" b="1" dirty="0" smtClean="0">
                <a:sym typeface="Wingdings" pitchFamily="2" charset="2"/>
              </a:rPr>
              <a:t>Bernardino </a:t>
            </a:r>
            <a:r>
              <a:rPr lang="it-IT" sz="2400" b="1" dirty="0" err="1" smtClean="0">
                <a:sym typeface="Wingdings" pitchFamily="2" charset="2"/>
              </a:rPr>
              <a:t>Ramazzini</a:t>
            </a:r>
            <a:r>
              <a:rPr lang="it-IT" sz="2400" b="1" dirty="0" smtClean="0">
                <a:sym typeface="Wingdings" pitchFamily="2" charset="2"/>
              </a:rPr>
              <a:t> ( 1633 – 1714) «De </a:t>
            </a:r>
            <a:r>
              <a:rPr lang="it-IT" sz="2400" b="1" dirty="0" err="1" smtClean="0">
                <a:sym typeface="Wingdings" pitchFamily="2" charset="2"/>
              </a:rPr>
              <a:t>morbis</a:t>
            </a:r>
            <a:r>
              <a:rPr lang="it-IT" sz="2400" b="1" dirty="0" smtClean="0">
                <a:sym typeface="Wingdings" pitchFamily="2" charset="2"/>
              </a:rPr>
              <a:t> </a:t>
            </a:r>
            <a:r>
              <a:rPr lang="it-IT" sz="2400" b="1" dirty="0" err="1" smtClean="0">
                <a:sym typeface="Wingdings" pitchFamily="2" charset="2"/>
              </a:rPr>
              <a:t>artificum</a:t>
            </a:r>
            <a:r>
              <a:rPr lang="it-IT" sz="2400" b="1" dirty="0" smtClean="0">
                <a:sym typeface="Wingdings" pitchFamily="2" charset="2"/>
              </a:rPr>
              <a:t> diatriba»: </a:t>
            </a:r>
            <a:r>
              <a:rPr lang="it-IT" sz="2400" b="1" u="sng" dirty="0" smtClean="0">
                <a:sym typeface="Wingdings" pitchFamily="2" charset="2"/>
              </a:rPr>
              <a:t>che lavoro fa</a:t>
            </a:r>
            <a:r>
              <a:rPr lang="it-IT" sz="2400" b="1" dirty="0" smtClean="0">
                <a:sym typeface="Wingdings" pitchFamily="2" charset="2"/>
              </a:rPr>
              <a:t>.</a:t>
            </a:r>
          </a:p>
          <a:p>
            <a:pPr marL="0" indent="0">
              <a:lnSpc>
                <a:spcPct val="125000"/>
              </a:lnSpc>
              <a:spcBef>
                <a:spcPct val="50000"/>
              </a:spcBef>
              <a:buNone/>
            </a:pPr>
            <a:endParaRPr lang="it-IT" sz="2000" u="sng" dirty="0" smtClean="0">
              <a:sym typeface="Wingdings" pitchFamily="2" charset="2"/>
            </a:endParaRPr>
          </a:p>
          <a:p>
            <a:pPr marL="0" indent="0">
              <a:lnSpc>
                <a:spcPct val="125000"/>
              </a:lnSpc>
              <a:spcBef>
                <a:spcPct val="50000"/>
              </a:spcBef>
              <a:buNone/>
            </a:pPr>
            <a:endParaRPr lang="it-IT" sz="2000" u="sng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025568" y="5480362"/>
            <a:ext cx="5256584" cy="612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buFont typeface="CommonBullets" pitchFamily="34" charset="2"/>
              <a:buNone/>
            </a:pPr>
            <a:r>
              <a:rPr lang="it-IT" sz="2400" dirty="0" smtClean="0"/>
              <a:t>«PREVENIRE E’ MEGLIO CHE CURARE»</a:t>
            </a:r>
            <a:endParaRPr lang="it-IT" sz="2400" b="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025568" y="4184218"/>
            <a:ext cx="5256584" cy="5775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buFont typeface="CommonBullets" pitchFamily="34" charset="2"/>
              <a:buNone/>
            </a:pPr>
            <a:r>
              <a:rPr lang="it-IT" sz="2400" dirty="0" smtClean="0"/>
              <a:t>PATOLOGIE LAVORO CORRELATE</a:t>
            </a:r>
            <a:endParaRPr lang="it-IT" sz="2400" b="0" dirty="0"/>
          </a:p>
        </p:txBody>
      </p:sp>
      <p:sp>
        <p:nvSpPr>
          <p:cNvPr id="7" name="Freccia in giù 6"/>
          <p:cNvSpPr/>
          <p:nvPr/>
        </p:nvSpPr>
        <p:spPr>
          <a:xfrm>
            <a:off x="4221812" y="4976306"/>
            <a:ext cx="86409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88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Regole generali 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67544" y="1301080"/>
            <a:ext cx="8280920" cy="119181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206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La “regola N. 1” è quella di leggere sempre con attenzione </a:t>
            </a:r>
            <a:endParaRPr lang="it-IT" sz="3200" dirty="0" smtClean="0"/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le </a:t>
            </a:r>
            <a:r>
              <a:rPr lang="it-IT" sz="3200" dirty="0">
                <a:solidFill>
                  <a:srgbClr val="FF0000"/>
                </a:solidFill>
              </a:rPr>
              <a:t>etichette </a:t>
            </a:r>
            <a:r>
              <a:rPr lang="it-IT" sz="3200" dirty="0" smtClean="0">
                <a:solidFill>
                  <a:srgbClr val="FF0000"/>
                </a:solidFill>
              </a:rPr>
              <a:t>(e le S.D.S.)</a:t>
            </a:r>
            <a:r>
              <a:rPr lang="it-IT" sz="3200" dirty="0" smtClean="0"/>
              <a:t>!</a:t>
            </a:r>
            <a:endParaRPr lang="it-IT" sz="3200" dirty="0"/>
          </a:p>
        </p:txBody>
      </p:sp>
      <p:pic>
        <p:nvPicPr>
          <p:cNvPr id="9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2614751"/>
            <a:ext cx="8460432" cy="4168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7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4861"/>
            <a:ext cx="22288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2771800" y="1871465"/>
            <a:ext cx="5915000" cy="1701551"/>
          </a:xfrm>
          <a:prstGeom prst="rect">
            <a:avLst/>
          </a:prstGeom>
          <a:noFill/>
        </p:spPr>
        <p:txBody>
          <a:bodyPr vert="horz" rtlCol="0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 smtClean="0"/>
              <a:t>Ogni contenitore deve riportare l'etichetta con l'indicazione ben leggibile del contenuto </a:t>
            </a:r>
          </a:p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 smtClean="0"/>
              <a:t>(è vietata la conservazione di qualsiasi prodotto in recipienti anonimi)</a:t>
            </a:r>
          </a:p>
          <a:p>
            <a:pPr marL="0" indent="0">
              <a:buFont typeface="Arial"/>
              <a:buNone/>
            </a:pP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818183"/>
            <a:ext cx="2388205" cy="1584176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395536" y="4509120"/>
            <a:ext cx="5915000" cy="1371600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  <a:defRPr/>
            </a:pPr>
            <a:r>
              <a:rPr lang="it-IT" sz="2600" dirty="0"/>
              <a:t>E’ tassativamente vietata la conservazione di prodotti in recipienti </a:t>
            </a:r>
            <a:r>
              <a:rPr lang="it-IT" sz="2600" dirty="0" smtClean="0"/>
              <a:t>per alimenti.</a:t>
            </a:r>
            <a:endParaRPr lang="it-IT" sz="2600" dirty="0"/>
          </a:p>
          <a:p>
            <a:pPr marL="0" indent="0">
              <a:buFont typeface="Arial"/>
              <a:buNone/>
            </a:pP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10" name="Picture 2" descr="C:\Users\xxx\AppData\Local\Microsoft\Windows\Temporary Internet Files\Content.IE5\40FYOC49\MC9004417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3624"/>
            <a:ext cx="2235696" cy="22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2771800" y="1871465"/>
            <a:ext cx="5554960" cy="693439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 smtClean="0"/>
              <a:t>Non lasciare il contenitore incustodito ed aperto</a:t>
            </a:r>
          </a:p>
          <a:p>
            <a:pPr marL="0" indent="0">
              <a:buFont typeface="Arial"/>
              <a:buNone/>
            </a:pP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4098" name="Picture 2" descr="C:\Users\xxx\AppData\Local\Microsoft\Windows\Temporary Internet Files\Content.IE5\JZU74EXM\MC9004414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6" y="1196752"/>
            <a:ext cx="1892048" cy="18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395536" y="4653136"/>
            <a:ext cx="5554960" cy="693439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 smtClean="0"/>
              <a:t>Conservare lontano dalla portata dei bambini</a:t>
            </a:r>
          </a:p>
          <a:p>
            <a:pPr marL="0" indent="0">
              <a:buFont typeface="Arial"/>
              <a:buNone/>
            </a:pP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62" y="3088801"/>
            <a:ext cx="3201238" cy="37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6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1840" y="1655441"/>
            <a:ext cx="5554960" cy="1125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evitare il contatto con occhi e in caso lavare abbondantemente con acqua corrente</a:t>
            </a:r>
          </a:p>
          <a:p>
            <a:pPr algn="ct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35" y="1340768"/>
            <a:ext cx="1627049" cy="1627049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3645024"/>
            <a:ext cx="5554960" cy="693439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 smtClean="0"/>
              <a:t>Non inalare (ad es. contenitori privi di etichetta)</a:t>
            </a:r>
          </a:p>
          <a:p>
            <a:pPr marL="0" indent="0">
              <a:buFont typeface="Arial"/>
              <a:buNone/>
            </a:pP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5122" name="Picture 2" descr="C:\Users\xxx\AppData\Local\Microsoft\Windows\Temporary Internet Files\Content.IE5\JZU74EXM\MC9003316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36671"/>
            <a:ext cx="2273929" cy="23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3163177" y="5445224"/>
            <a:ext cx="5554960" cy="693439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 smtClean="0"/>
              <a:t>Sciacquarsi </a:t>
            </a:r>
            <a:r>
              <a:rPr lang="it-IT" dirty="0"/>
              <a:t>e asciugarsi bene le mani dopo l’uso</a:t>
            </a: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5123" name="Picture 3" descr="C:\Users\xxx\AppData\Local\Microsoft\Windows\Temporary Internet Files\Content.IE5\LARBY9SV\MC9003831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3" y="4385257"/>
            <a:ext cx="2220792" cy="23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1772816"/>
            <a:ext cx="6408712" cy="792088"/>
          </a:xfrm>
          <a:prstGeom prst="rect">
            <a:avLst/>
          </a:prstGeom>
          <a:noFill/>
        </p:spPr>
        <p:txBody>
          <a:bodyPr vert="horz" rtlCol="0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u="sng" dirty="0"/>
              <a:t>Durante </a:t>
            </a:r>
            <a:r>
              <a:rPr lang="it-IT" dirty="0"/>
              <a:t>e dopo</a:t>
            </a:r>
            <a:r>
              <a:rPr lang="it-IT" dirty="0" smtClean="0"/>
              <a:t> </a:t>
            </a:r>
            <a:r>
              <a:rPr lang="it-IT" dirty="0"/>
              <a:t>l’uso di alcuni prodotti </a:t>
            </a:r>
            <a:r>
              <a:rPr lang="it-IT" dirty="0" smtClean="0"/>
              <a:t>(es. bombolette spray, nebulizzatori) </a:t>
            </a:r>
            <a:r>
              <a:rPr lang="it-IT" dirty="0"/>
              <a:t>arieggiare l’ambiente</a:t>
            </a:r>
            <a:endParaRPr lang="it-IT" dirty="0" smtClean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051720" y="3573016"/>
            <a:ext cx="6768752" cy="792088"/>
          </a:xfrm>
          <a:prstGeom prst="rect">
            <a:avLst/>
          </a:prstGeom>
          <a:noFill/>
        </p:spPr>
        <p:txBody>
          <a:bodyPr vert="horz" rtlCol="0"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  <a:defRPr/>
            </a:pPr>
            <a:r>
              <a:rPr lang="it-IT" sz="9600" dirty="0"/>
              <a:t>P</a:t>
            </a:r>
            <a:r>
              <a:rPr lang="it-IT" sz="9600" dirty="0" smtClean="0"/>
              <a:t>roteggere </a:t>
            </a:r>
            <a:r>
              <a:rPr lang="it-IT" sz="9600" dirty="0"/>
              <a:t>le mani, in particolare in presenza di patologie dermatologiche</a:t>
            </a:r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16" y="1260376"/>
            <a:ext cx="2091556" cy="2032992"/>
          </a:xfrm>
          <a:prstGeom prst="rect">
            <a:avLst/>
          </a:prstGeom>
        </p:spPr>
      </p:pic>
      <p:pic>
        <p:nvPicPr>
          <p:cNvPr id="6146" name="Picture 2" descr="C:\Users\xxx\AppData\Local\Microsoft\Windows\Temporary Internet Files\Content.IE5\JZU74EXM\MP9001789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99304"/>
            <a:ext cx="2378930" cy="15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576889" y="5517232"/>
            <a:ext cx="4931215" cy="792088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  <a:defRPr/>
            </a:pPr>
            <a:r>
              <a:rPr lang="it-IT" sz="2400" dirty="0" smtClean="0"/>
              <a:t>Usare il minor quantitativo possibile di sostanza</a:t>
            </a:r>
            <a:endParaRPr lang="it-IT" sz="2400" dirty="0"/>
          </a:p>
          <a:p>
            <a:pPr marL="0" indent="0">
              <a:buFont typeface="Arial"/>
              <a:buNone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83" y="4471038"/>
            <a:ext cx="2114880" cy="24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899592" y="5301208"/>
            <a:ext cx="6120680" cy="129614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lnSpc>
                <a:spcPct val="120000"/>
              </a:lnSpc>
              <a:buNone/>
              <a:tabLst>
                <a:tab pos="666750" algn="l"/>
              </a:tabLst>
            </a:pPr>
            <a:r>
              <a:rPr lang="it-IT" sz="2400" dirty="0" smtClean="0"/>
              <a:t>Sostituire </a:t>
            </a:r>
            <a:r>
              <a:rPr lang="it-IT" sz="2400" dirty="0"/>
              <a:t>un prodotto risultato dannoso (o che porta nel luogo di lavoro dei rischi </a:t>
            </a:r>
            <a:r>
              <a:rPr lang="it-IT" sz="2400" dirty="0" smtClean="0"/>
              <a:t>indebiti) con </a:t>
            </a:r>
            <a:r>
              <a:rPr lang="it-IT" sz="2400" dirty="0"/>
              <a:t>altro meno </a:t>
            </a:r>
            <a:r>
              <a:rPr lang="it-IT" sz="2400" dirty="0" smtClean="0"/>
              <a:t>dannoso (o che non possiede tale caratteristica)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42" y="2129970"/>
            <a:ext cx="1435224" cy="4395374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11560" y="1124744"/>
            <a:ext cx="7272808" cy="936104"/>
          </a:xfrm>
          <a:prstGeom prst="rect">
            <a:avLst/>
          </a:prstGeom>
          <a:noFill/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  <a:defRPr/>
            </a:pPr>
            <a:r>
              <a:rPr lang="it-IT" sz="2400" dirty="0" smtClean="0"/>
              <a:t>Non </a:t>
            </a:r>
            <a:r>
              <a:rPr lang="it-IT" sz="2400" dirty="0"/>
              <a:t>far vomitare, in caso di </a:t>
            </a:r>
            <a:r>
              <a:rPr lang="it-IT" sz="2400" dirty="0" smtClean="0"/>
              <a:t>ingestione (soprattutto se l’individuo è incosciente o  soggetto a crisi convulsive)</a:t>
            </a:r>
            <a:endParaRPr lang="it-IT" sz="2400" dirty="0"/>
          </a:p>
        </p:txBody>
      </p:sp>
      <p:pic>
        <p:nvPicPr>
          <p:cNvPr id="8" name="Picture 13" descr="fl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98" y="2624677"/>
            <a:ext cx="1842070" cy="18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5400000">
            <a:off x="6443971" y="3188874"/>
            <a:ext cx="648072" cy="716853"/>
          </a:xfrm>
          <a:prstGeom prst="downArrow">
            <a:avLst/>
          </a:prstGeom>
          <a:solidFill>
            <a:srgbClr val="DDA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2" name="Picture 4" descr="C:\Users\xxx\AppData\Local\Microsoft\Windows\Temporary Internet Files\Content.IE5\JZU74EXM\MC9000301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2486441" cy="25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2048603"/>
            <a:ext cx="1778745" cy="29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251519" y="1772816"/>
            <a:ext cx="6090495" cy="792088"/>
          </a:xfrm>
          <a:prstGeom prst="rect">
            <a:avLst/>
          </a:prstGeom>
          <a:noFill/>
        </p:spPr>
        <p:txBody>
          <a:bodyPr vert="horz" rtlCol="0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indent="-374650" algn="ctr">
              <a:buFont typeface="CommonBullets" pitchFamily="34" charset="2"/>
              <a:buNone/>
              <a:tabLst>
                <a:tab pos="666750" algn="l"/>
              </a:tabLst>
            </a:pPr>
            <a:r>
              <a:rPr lang="it-IT" dirty="0"/>
              <a:t>R</a:t>
            </a:r>
            <a:r>
              <a:rPr lang="it-IT" dirty="0" smtClean="0"/>
              <a:t>idurre </a:t>
            </a:r>
            <a:r>
              <a:rPr lang="it-IT" dirty="0"/>
              <a:t>al minimo del numero di lavoratori che sono o potrebbero essere esposti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76889" y="5445224"/>
            <a:ext cx="5765125" cy="93610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  <a:defRPr/>
            </a:pPr>
            <a:r>
              <a:rPr lang="it-IT" sz="2400" dirty="0"/>
              <a:t>R</a:t>
            </a:r>
            <a:r>
              <a:rPr lang="it-IT" sz="2400" dirty="0" smtClean="0"/>
              <a:t>iduzione </a:t>
            </a:r>
            <a:r>
              <a:rPr lang="it-IT" sz="2400" dirty="0"/>
              <a:t>al minimo della quantità di agenti presenti sul luogo di lavoro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15" y="1340768"/>
            <a:ext cx="2801985" cy="20244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4386" r="21070" b="2109"/>
          <a:stretch/>
        </p:blipFill>
        <p:spPr>
          <a:xfrm>
            <a:off x="467544" y="2929273"/>
            <a:ext cx="1790838" cy="2079683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2123728" y="3573071"/>
            <a:ext cx="6768752" cy="792088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  <a:defRPr/>
            </a:pPr>
            <a:r>
              <a:rPr lang="it-IT" sz="2400" dirty="0" smtClean="0"/>
              <a:t>Riduzione </a:t>
            </a:r>
            <a:r>
              <a:rPr lang="it-IT" sz="2400" dirty="0"/>
              <a:t>al minimo della durata e dell’intensità dell’esposizione</a:t>
            </a:r>
            <a:endParaRPr lang="it-IT" sz="80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31" y="5157192"/>
            <a:ext cx="2158752" cy="14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278688" cy="1112838"/>
          </a:xfrm>
        </p:spPr>
        <p:txBody>
          <a:bodyPr>
            <a:normAutofit/>
          </a:bodyPr>
          <a:lstStyle/>
          <a:p>
            <a:r>
              <a:rPr lang="it-IT" sz="4000" kern="1200" cap="all" baseline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EFFETTI DELLE</a:t>
            </a:r>
            <a:r>
              <a:rPr lang="it-IT" sz="4000" kern="1200" cap="all" dirty="0" smtClean="0">
                <a:solidFill>
                  <a:srgbClr val="00B050"/>
                </a:solidFill>
              </a:rPr>
              <a:t> SOSTANZE CHIMICHE SULL’ORGANISMO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11560" y="2492896"/>
            <a:ext cx="8001000" cy="3633267"/>
          </a:xfrm>
        </p:spPr>
        <p:txBody>
          <a:bodyPr/>
          <a:lstStyle/>
          <a:p>
            <a:r>
              <a:rPr lang="it-IT" b="1" dirty="0"/>
              <a:t>LOCALE</a:t>
            </a:r>
            <a:r>
              <a:rPr lang="it-IT" b="1" dirty="0">
                <a:sym typeface="Wingdings" pitchFamily="2" charset="2"/>
              </a:rPr>
              <a:t> </a:t>
            </a:r>
            <a:r>
              <a:rPr lang="it-IT" dirty="0">
                <a:sym typeface="Wingdings" pitchFamily="2" charset="2"/>
              </a:rPr>
              <a:t>nel punto di </a:t>
            </a:r>
            <a:r>
              <a:rPr lang="it-IT" dirty="0" smtClean="0">
                <a:sym typeface="Wingdings" pitchFamily="2" charset="2"/>
              </a:rPr>
              <a:t>contatto (distruzione localizzata)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 err="1"/>
              <a:t>SISTEMICO</a:t>
            </a:r>
            <a:r>
              <a:rPr lang="it-IT" b="1" dirty="0" err="1">
                <a:sym typeface="Wingdings" pitchFamily="2" charset="2"/>
              </a:rPr>
              <a:t></a:t>
            </a:r>
            <a:r>
              <a:rPr lang="it-IT" dirty="0" err="1">
                <a:sym typeface="Wingdings" pitchFamily="2" charset="2"/>
              </a:rPr>
              <a:t>organo</a:t>
            </a:r>
            <a:r>
              <a:rPr lang="it-IT" dirty="0">
                <a:sym typeface="Wingdings" pitchFamily="2" charset="2"/>
              </a:rPr>
              <a:t> bersaglio, </a:t>
            </a:r>
            <a:r>
              <a:rPr lang="it-IT" dirty="0" err="1">
                <a:sym typeface="Wingdings" pitchFamily="2" charset="2"/>
              </a:rPr>
              <a:t>conc</a:t>
            </a:r>
            <a:r>
              <a:rPr lang="it-IT" dirty="0">
                <a:sym typeface="Wingdings" pitchFamily="2" charset="2"/>
              </a:rPr>
              <a:t>. </a:t>
            </a:r>
            <a:r>
              <a:rPr lang="it-IT" dirty="0" smtClean="0">
                <a:sym typeface="Wingdings" pitchFamily="2" charset="2"/>
              </a:rPr>
              <a:t>Critica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 err="1"/>
              <a:t>REVERSIBILE</a:t>
            </a:r>
            <a:r>
              <a:rPr lang="it-IT" b="1" dirty="0" err="1">
                <a:sym typeface="Wingdings" pitchFamily="2" charset="2"/>
              </a:rPr>
              <a:t></a:t>
            </a:r>
            <a:r>
              <a:rPr lang="it-IT" dirty="0" err="1">
                <a:sym typeface="Wingdings" pitchFamily="2" charset="2"/>
              </a:rPr>
              <a:t>fintanto</a:t>
            </a:r>
            <a:r>
              <a:rPr lang="it-IT" dirty="0">
                <a:sym typeface="Wingdings" pitchFamily="2" charset="2"/>
              </a:rPr>
              <a:t> che non cessa l’esposizione</a:t>
            </a:r>
            <a:endParaRPr lang="it-IT" dirty="0"/>
          </a:p>
          <a:p>
            <a:r>
              <a:rPr lang="it-IT" b="1" dirty="0" err="1"/>
              <a:t>IRREVERSIBILE</a:t>
            </a:r>
            <a:r>
              <a:rPr lang="it-IT" b="1" dirty="0" err="1">
                <a:sym typeface="Wingdings" pitchFamily="2" charset="2"/>
              </a:rPr>
              <a:t></a:t>
            </a:r>
            <a:r>
              <a:rPr lang="it-IT" dirty="0" err="1">
                <a:sym typeface="Wingdings" pitchFamily="2" charset="2"/>
              </a:rPr>
              <a:t>permane</a:t>
            </a:r>
            <a:endParaRPr lang="it-IT" dirty="0"/>
          </a:p>
        </p:txBody>
      </p:sp>
      <p:pic>
        <p:nvPicPr>
          <p:cNvPr id="2051" name="Picture 3" descr="C:\Users\xxx\AppData\Local\Microsoft\Windows\Temporary Internet Files\Content.IE5\7729CR5X\MC9001975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16" y="1844824"/>
            <a:ext cx="3689287" cy="12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xxx\AppData\Local\Microsoft\Windows\Temporary Internet Files\Content.IE5\7729CR5X\MC9001963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1585570" cy="19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intossicazione</a:t>
            </a:r>
            <a:endParaRPr lang="it-IT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70188" y="1592951"/>
            <a:ext cx="2301875" cy="593725"/>
          </a:xfrm>
          <a:prstGeom prst="rightArrow">
            <a:avLst>
              <a:gd name="adj1" fmla="val 67148"/>
              <a:gd name="adj2" fmla="val 103840"/>
            </a:avLst>
          </a:prstGeom>
          <a:gradFill>
            <a:gsLst>
              <a:gs pos="0">
                <a:srgbClr val="92D05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ACUTA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672380" y="1484785"/>
            <a:ext cx="4572028" cy="792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0"/>
          <a:lstStyle/>
          <a:p>
            <a:pPr marL="323850" indent="-323850" algn="ctr" defTabSz="1036638">
              <a:defRPr/>
            </a:pPr>
            <a:r>
              <a:rPr lang="it-IT" sz="2000" dirty="0"/>
              <a:t>Esposizione </a:t>
            </a:r>
            <a:r>
              <a:rPr lang="it-IT" sz="2000" dirty="0" smtClean="0"/>
              <a:t>breve (</a:t>
            </a:r>
            <a:r>
              <a:rPr lang="it-IT" sz="2000" u="sng" dirty="0" smtClean="0"/>
              <a:t>solitamente unica ed intensa</a:t>
            </a:r>
            <a:r>
              <a:rPr lang="it-IT" sz="2000" dirty="0" smtClean="0"/>
              <a:t>), </a:t>
            </a:r>
            <a:r>
              <a:rPr lang="it-IT" sz="2000" dirty="0"/>
              <a:t>a</a:t>
            </a:r>
            <a:r>
              <a:rPr lang="it-IT" sz="2000" dirty="0" smtClean="0"/>
              <a:t>ssorbimento </a:t>
            </a:r>
            <a:r>
              <a:rPr lang="it-IT" sz="2000" dirty="0"/>
              <a:t>rapido (24h</a:t>
            </a:r>
            <a:r>
              <a:rPr lang="it-IT" sz="2000" dirty="0" smtClean="0"/>
              <a:t>), rapida manifestazione</a:t>
            </a:r>
            <a:endParaRPr lang="it-IT" sz="2000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672380" y="3892668"/>
            <a:ext cx="4572028" cy="783193"/>
          </a:xfrm>
          <a:prstGeom prst="roundRect">
            <a:avLst>
              <a:gd name="adj" fmla="val 18183"/>
            </a:avLst>
          </a:prstGeom>
          <a:gradFill rotWithShape="0">
            <a:gsLst>
              <a:gs pos="0">
                <a:srgbClr val="FF000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 anchorCtr="0">
            <a:spAutoFit/>
          </a:bodyPr>
          <a:lstStyle/>
          <a:p>
            <a:pPr marL="180000" indent="-180000" algn="ctr" defTabSz="1036638">
              <a:defRPr/>
            </a:pPr>
            <a:r>
              <a:rPr lang="it-IT" sz="2000" dirty="0"/>
              <a:t>Esposizioni ripetute nel lungo periodo a basse concentrazioni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95575" y="3987403"/>
            <a:ext cx="2376488" cy="593725"/>
          </a:xfrm>
          <a:prstGeom prst="rightArrow">
            <a:avLst>
              <a:gd name="adj1" fmla="val 67148"/>
              <a:gd name="adj2" fmla="val 107206"/>
            </a:avLst>
          </a:prstGeom>
          <a:gradFill>
            <a:gsLst>
              <a:gs pos="0">
                <a:srgbClr val="92D05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r>
              <a:rPr lang="it-IT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CRONICA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170188" y="2780928"/>
            <a:ext cx="2301875" cy="593725"/>
          </a:xfrm>
          <a:prstGeom prst="rightArrow">
            <a:avLst>
              <a:gd name="adj1" fmla="val 67148"/>
              <a:gd name="adj2" fmla="val 103840"/>
            </a:avLst>
          </a:prstGeom>
          <a:gradFill>
            <a:gsLst>
              <a:gs pos="0">
                <a:srgbClr val="92D05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CommonBullets" pitchFamily="34" charset="2"/>
              <a:buNone/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SUB-ACUTA</a:t>
            </a:r>
            <a:endParaRPr lang="it-IT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672380" y="2708920"/>
            <a:ext cx="4572028" cy="7920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0"/>
          <a:lstStyle/>
          <a:p>
            <a:pPr marL="180000" indent="-180000" algn="ctr" defTabSz="1036638">
              <a:defRPr/>
            </a:pPr>
            <a:r>
              <a:rPr lang="it-IT" sz="2000" dirty="0"/>
              <a:t>Esposizione </a:t>
            </a:r>
            <a:r>
              <a:rPr lang="it-IT" sz="2000" dirty="0" smtClean="0"/>
              <a:t>di alcuni gg (</a:t>
            </a:r>
            <a:r>
              <a:rPr lang="it-IT" sz="2000" u="sng" dirty="0" smtClean="0"/>
              <a:t>anche ripetuta</a:t>
            </a:r>
            <a:r>
              <a:rPr lang="it-IT" sz="2000" dirty="0" smtClean="0"/>
              <a:t>), </a:t>
            </a:r>
            <a:r>
              <a:rPr lang="it-IT" sz="2000" dirty="0"/>
              <a:t>assorbimento </a:t>
            </a:r>
            <a:r>
              <a:rPr lang="it-IT" sz="2000" dirty="0" smtClean="0"/>
              <a:t>abbastanza rapido (medio termine)</a:t>
            </a:r>
            <a:endParaRPr lang="it-IT" sz="2000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672380" y="5492985"/>
            <a:ext cx="2016224" cy="45629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 anchorCtr="0">
            <a:spAutoFit/>
          </a:bodyPr>
          <a:lstStyle/>
          <a:p>
            <a:pPr marL="323850" indent="-323850" algn="ctr" defTabSz="1036638">
              <a:lnSpc>
                <a:spcPct val="130000"/>
              </a:lnSpc>
              <a:defRPr/>
            </a:pPr>
            <a:r>
              <a:rPr lang="it-IT" sz="1600" dirty="0" smtClean="0"/>
              <a:t>Accumulo</a:t>
            </a:r>
            <a:endParaRPr lang="it-IT" sz="16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228184" y="5520013"/>
            <a:ext cx="2016224" cy="4292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 anchorCtr="0">
            <a:spAutoFit/>
          </a:bodyPr>
          <a:lstStyle/>
          <a:p>
            <a:pPr marL="323850" indent="-323850" algn="ctr" defTabSz="1036638">
              <a:lnSpc>
                <a:spcPct val="130000"/>
              </a:lnSpc>
              <a:defRPr/>
            </a:pPr>
            <a:r>
              <a:rPr lang="it-IT" sz="1600" dirty="0" smtClean="0"/>
              <a:t>Accumulo degli effetti</a:t>
            </a:r>
            <a:endParaRPr lang="it-IT" sz="1600" dirty="0"/>
          </a:p>
        </p:txBody>
      </p:sp>
      <p:sp>
        <p:nvSpPr>
          <p:cNvPr id="13" name="Freccia in giù 12"/>
          <p:cNvSpPr/>
          <p:nvPr/>
        </p:nvSpPr>
        <p:spPr>
          <a:xfrm>
            <a:off x="4464468" y="484067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7020272" y="4836899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81869"/>
          </a:xfrm>
        </p:spPr>
        <p:txBody>
          <a:bodyPr>
            <a:normAutofit/>
          </a:bodyPr>
          <a:lstStyle/>
          <a:p>
            <a:r>
              <a:rPr lang="it-IT" dirty="0" smtClean="0"/>
              <a:t>Assorbimento, distribuzione, escrezione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2168674" y="1357170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Ingestione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811008" y="1363569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Inalazione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481042" y="1357170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Contatto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2168674" y="2365282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Stomaco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811008" y="2360604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Polmone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5481042" y="2365282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Cute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581110" y="3382651"/>
            <a:ext cx="3672408" cy="504056"/>
          </a:xfrm>
          <a:prstGeom prst="roundRect">
            <a:avLst/>
          </a:prstGeom>
          <a:solidFill>
            <a:srgbClr val="C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SANGUE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7137226" y="3356992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Fluido extracellulare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7137226" y="2374860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Tessuto adiposo/osseo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7137226" y="4382762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Strutture secretorie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5481042" y="4379253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polmoni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5481042" y="5387365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Aria espirata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7137226" y="5387365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secrezioni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2096666" y="4379253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fegato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2096666" y="5387365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feci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3805245" y="4387307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reni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805245" y="5395419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urine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395536" y="3395276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intestino</a:t>
            </a:r>
            <a:endParaRPr lang="it-IT" dirty="0">
              <a:solidFill>
                <a:schemeClr val="tx2"/>
              </a:solidFill>
            </a:endParaRPr>
          </a:p>
        </p:txBody>
      </p:sp>
      <p:cxnSp>
        <p:nvCxnSpPr>
          <p:cNvPr id="27" name="Connettore 2 26"/>
          <p:cNvCxnSpPr>
            <a:endCxn id="9" idx="0"/>
          </p:cNvCxnSpPr>
          <p:nvPr/>
        </p:nvCxnSpPr>
        <p:spPr>
          <a:xfrm>
            <a:off x="2816746" y="1870804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4472930" y="1880382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6129114" y="1861226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3176786" y="2869338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4459080" y="2869338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5769074" y="2869338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7785298" y="3892829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7785298" y="4900941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6129114" y="4891363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4472930" y="4919120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3176786" y="3892829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4472930" y="3888284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5769074" y="3892829"/>
            <a:ext cx="0" cy="49447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endCxn id="13" idx="0"/>
          </p:cNvCxnSpPr>
          <p:nvPr/>
        </p:nvCxnSpPr>
        <p:spPr>
          <a:xfrm>
            <a:off x="7785298" y="2878916"/>
            <a:ext cx="0" cy="47807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endCxn id="13" idx="1"/>
          </p:cNvCxnSpPr>
          <p:nvPr/>
        </p:nvCxnSpPr>
        <p:spPr>
          <a:xfrm>
            <a:off x="6238723" y="3609020"/>
            <a:ext cx="89850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6489154" y="2878916"/>
            <a:ext cx="0" cy="2376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>
            <a:off x="6489154" y="3126155"/>
            <a:ext cx="8640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7361088" y="3126155"/>
            <a:ext cx="0" cy="237661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o 87"/>
          <p:cNvGrpSpPr/>
          <p:nvPr/>
        </p:nvGrpSpPr>
        <p:grpSpPr>
          <a:xfrm flipV="1">
            <a:off x="1422396" y="3899332"/>
            <a:ext cx="674270" cy="740003"/>
            <a:chOff x="1089418" y="4639335"/>
            <a:chExt cx="674270" cy="746506"/>
          </a:xfrm>
        </p:grpSpPr>
        <p:cxnSp>
          <p:nvCxnSpPr>
            <p:cNvPr id="86" name="Connettore 2 85"/>
            <p:cNvCxnSpPr/>
            <p:nvPr/>
          </p:nvCxnSpPr>
          <p:spPr>
            <a:xfrm>
              <a:off x="1089418" y="4644717"/>
              <a:ext cx="0" cy="7411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/>
          </p:nvCxnSpPr>
          <p:spPr>
            <a:xfrm flipH="1">
              <a:off x="1089418" y="4639335"/>
              <a:ext cx="67427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CasellaDiTesto 88"/>
          <p:cNvSpPr txBox="1"/>
          <p:nvPr/>
        </p:nvSpPr>
        <p:spPr>
          <a:xfrm>
            <a:off x="1422396" y="4376137"/>
            <a:ext cx="67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BILE</a:t>
            </a:r>
            <a:endParaRPr lang="it-IT" sz="1200" dirty="0"/>
          </a:p>
        </p:txBody>
      </p:sp>
      <p:grpSp>
        <p:nvGrpSpPr>
          <p:cNvPr id="103" name="Gruppo 102"/>
          <p:cNvGrpSpPr/>
          <p:nvPr/>
        </p:nvGrpSpPr>
        <p:grpSpPr>
          <a:xfrm>
            <a:off x="3176786" y="2108465"/>
            <a:ext cx="891158" cy="257375"/>
            <a:chOff x="3176786" y="2108465"/>
            <a:chExt cx="891158" cy="257375"/>
          </a:xfrm>
        </p:grpSpPr>
        <p:cxnSp>
          <p:nvCxnSpPr>
            <p:cNvPr id="98" name="Connettore 1 97"/>
            <p:cNvCxnSpPr/>
            <p:nvPr/>
          </p:nvCxnSpPr>
          <p:spPr>
            <a:xfrm flipV="1">
              <a:off x="4067944" y="2127621"/>
              <a:ext cx="0" cy="232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/>
          </p:nvCxnSpPr>
          <p:spPr>
            <a:xfrm flipH="1" flipV="1">
              <a:off x="3176786" y="2113365"/>
              <a:ext cx="89115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/>
          </p:nvCxnSpPr>
          <p:spPr>
            <a:xfrm flipH="1" flipV="1">
              <a:off x="3176786" y="2108465"/>
              <a:ext cx="769" cy="257375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CasellaDiTesto 103"/>
          <p:cNvSpPr txBox="1"/>
          <p:nvPr/>
        </p:nvSpPr>
        <p:spPr>
          <a:xfrm>
            <a:off x="3176786" y="1835532"/>
            <a:ext cx="89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PARTICOLATO</a:t>
            </a:r>
            <a:endParaRPr lang="it-IT" sz="1400" dirty="0"/>
          </a:p>
        </p:txBody>
      </p:sp>
      <p:sp>
        <p:nvSpPr>
          <p:cNvPr id="108" name="Parentesi graffa aperta 107"/>
          <p:cNvSpPr/>
          <p:nvPr/>
        </p:nvSpPr>
        <p:spPr>
          <a:xfrm>
            <a:off x="251520" y="1295822"/>
            <a:ext cx="188962" cy="105988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Parentesi graffa aperta 108"/>
          <p:cNvSpPr/>
          <p:nvPr/>
        </p:nvSpPr>
        <p:spPr>
          <a:xfrm>
            <a:off x="251520" y="2374860"/>
            <a:ext cx="188962" cy="24943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Parentesi graffa aperta 109"/>
          <p:cNvSpPr/>
          <p:nvPr/>
        </p:nvSpPr>
        <p:spPr>
          <a:xfrm>
            <a:off x="251520" y="4886819"/>
            <a:ext cx="188962" cy="990454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CasellaDiTesto 110"/>
          <p:cNvSpPr txBox="1"/>
          <p:nvPr/>
        </p:nvSpPr>
        <p:spPr>
          <a:xfrm rot="16200000">
            <a:off x="-398122" y="1673689"/>
            <a:ext cx="112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assorbimento</a:t>
            </a:r>
            <a:endParaRPr lang="it-IT" dirty="0"/>
          </a:p>
        </p:txBody>
      </p:sp>
      <p:sp>
        <p:nvSpPr>
          <p:cNvPr id="112" name="CasellaDiTesto 111"/>
          <p:cNvSpPr txBox="1"/>
          <p:nvPr/>
        </p:nvSpPr>
        <p:spPr>
          <a:xfrm rot="16200000">
            <a:off x="-414379" y="3424354"/>
            <a:ext cx="112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distribuzione</a:t>
            </a:r>
            <a:endParaRPr lang="it-IT" dirty="0"/>
          </a:p>
        </p:txBody>
      </p:sp>
      <p:sp>
        <p:nvSpPr>
          <p:cNvPr id="113" name="CasellaDiTesto 112"/>
          <p:cNvSpPr txBox="1"/>
          <p:nvPr/>
        </p:nvSpPr>
        <p:spPr>
          <a:xfrm rot="16200000">
            <a:off x="-414379" y="5202699"/>
            <a:ext cx="1125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escrezione</a:t>
            </a:r>
            <a:endParaRPr lang="it-IT" dirty="0"/>
          </a:p>
        </p:txBody>
      </p:sp>
      <p:cxnSp>
        <p:nvCxnSpPr>
          <p:cNvPr id="26" name="Connettore 1 25"/>
          <p:cNvCxnSpPr>
            <a:stCxn id="25" idx="2"/>
          </p:cNvCxnSpPr>
          <p:nvPr/>
        </p:nvCxnSpPr>
        <p:spPr>
          <a:xfrm>
            <a:off x="1043608" y="3899332"/>
            <a:ext cx="0" cy="1748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1043608" y="5647447"/>
            <a:ext cx="10530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/>
          <p:cNvCxnSpPr/>
          <p:nvPr/>
        </p:nvCxnSpPr>
        <p:spPr>
          <a:xfrm>
            <a:off x="1691680" y="3622010"/>
            <a:ext cx="89850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>
            <a:off x="2411760" y="2869338"/>
            <a:ext cx="0" cy="2376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/>
          <p:nvPr/>
        </p:nvCxnSpPr>
        <p:spPr>
          <a:xfrm>
            <a:off x="1496553" y="3116577"/>
            <a:ext cx="915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/>
          <p:nvPr/>
        </p:nvCxnSpPr>
        <p:spPr>
          <a:xfrm>
            <a:off x="1490098" y="3138842"/>
            <a:ext cx="0" cy="237661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ttangolo arrotondato 89"/>
          <p:cNvSpPr/>
          <p:nvPr/>
        </p:nvSpPr>
        <p:spPr>
          <a:xfrm>
            <a:off x="7137226" y="1350385"/>
            <a:ext cx="1296144" cy="504056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Mucosa oculare*</a:t>
            </a:r>
            <a:endParaRPr lang="it-IT" dirty="0">
              <a:solidFill>
                <a:schemeClr val="tx2"/>
              </a:solidFill>
            </a:endParaRPr>
          </a:p>
        </p:txBody>
      </p:sp>
      <p:cxnSp>
        <p:nvCxnSpPr>
          <p:cNvPr id="92" name="Connettore 2 91"/>
          <p:cNvCxnSpPr>
            <a:stCxn id="90" idx="1"/>
            <a:endCxn id="8" idx="3"/>
          </p:cNvCxnSpPr>
          <p:nvPr/>
        </p:nvCxnSpPr>
        <p:spPr>
          <a:xfrm flipH="1">
            <a:off x="6777186" y="1602413"/>
            <a:ext cx="360040" cy="67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/>
          <p:cNvSpPr txBox="1"/>
          <p:nvPr/>
        </p:nvSpPr>
        <p:spPr>
          <a:xfrm>
            <a:off x="1043608" y="6309320"/>
            <a:ext cx="67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* Mucosa oculare: effetti locali, solitamente acuti, allo studio come via di assorbimento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Inalazione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1953766" y="1421444"/>
            <a:ext cx="2232248" cy="855428"/>
          </a:xfrm>
          <a:prstGeom prst="roundRect">
            <a:avLst/>
          </a:prstGeom>
          <a:solidFill>
            <a:srgbClr val="FFC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Aeriformi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978102" y="1421444"/>
            <a:ext cx="2232248" cy="855428"/>
          </a:xfrm>
          <a:prstGeom prst="roundRect">
            <a:avLst/>
          </a:prstGeom>
          <a:solidFill>
            <a:srgbClr val="FFC00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Aerosol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(fasi dispersa e disperdente)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978102" y="2573572"/>
            <a:ext cx="2232248" cy="855428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Nebbie: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fase dispersa liquida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972955" y="3717032"/>
            <a:ext cx="2232248" cy="855428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Fumi: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Fase dispersa solida (diversa dal materiale di origine)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978102" y="4869160"/>
            <a:ext cx="2232248" cy="855428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Polveri: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Fase dispersa solida (generata per az. </a:t>
            </a:r>
            <a:r>
              <a:rPr lang="it-IT" dirty="0">
                <a:solidFill>
                  <a:schemeClr val="tx2"/>
                </a:solidFill>
              </a:rPr>
              <a:t>m</a:t>
            </a:r>
            <a:r>
              <a:rPr lang="it-IT" dirty="0" smtClean="0">
                <a:solidFill>
                  <a:schemeClr val="tx2"/>
                </a:solidFill>
              </a:rPr>
              <a:t>eccanica)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4208982" y="6093296"/>
            <a:ext cx="1730177" cy="584732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granulari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6315694" y="6093296"/>
            <a:ext cx="1712690" cy="584732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fibrose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953766" y="2573572"/>
            <a:ext cx="2232248" cy="855428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Gas: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A temperatura ambiente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953766" y="3717032"/>
            <a:ext cx="2232248" cy="855428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Vapori: </a:t>
            </a:r>
          </a:p>
          <a:p>
            <a:pPr algn="ctr"/>
            <a:r>
              <a:rPr lang="it-IT" dirty="0" smtClean="0">
                <a:solidFill>
                  <a:schemeClr val="tx2"/>
                </a:solidFill>
              </a:rPr>
              <a:t>Diminuzione tensione superficiale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5412457" y="5805264"/>
            <a:ext cx="216024" cy="216024"/>
          </a:xfrm>
          <a:prstGeom prst="downArrow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6636593" y="5805264"/>
            <a:ext cx="216024" cy="216024"/>
          </a:xfrm>
          <a:prstGeom prst="downArrow">
            <a:avLst/>
          </a:prstGeom>
          <a:solidFill>
            <a:schemeClr val="accent2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1191"/>
            <a:ext cx="8064896" cy="50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kern="1200" cap="all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Nebbie, fumi e Polveri</a:t>
            </a:r>
            <a:endParaRPr lang="it-IT" dirty="0"/>
          </a:p>
        </p:txBody>
      </p:sp>
      <p:sp>
        <p:nvSpPr>
          <p:cNvPr id="3" name="Parentesi graffa aperta 2"/>
          <p:cNvSpPr/>
          <p:nvPr/>
        </p:nvSpPr>
        <p:spPr>
          <a:xfrm rot="5400000">
            <a:off x="1001645" y="1195076"/>
            <a:ext cx="371958" cy="1872208"/>
          </a:xfrm>
          <a:prstGeom prst="leftBrace">
            <a:avLst>
              <a:gd name="adj1" fmla="val 18639"/>
              <a:gd name="adj2" fmla="val 4943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/>
          <p:cNvSpPr/>
          <p:nvPr/>
        </p:nvSpPr>
        <p:spPr>
          <a:xfrm rot="5400000">
            <a:off x="2729837" y="1340768"/>
            <a:ext cx="371958" cy="1584176"/>
          </a:xfrm>
          <a:prstGeom prst="leftBrace">
            <a:avLst>
              <a:gd name="adj1" fmla="val 16908"/>
              <a:gd name="adj2" fmla="val 4943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5555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totali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123728" y="155554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inalabili</a:t>
            </a:r>
            <a:endParaRPr lang="it-IT" sz="2400" dirty="0"/>
          </a:p>
        </p:txBody>
      </p:sp>
      <p:sp>
        <p:nvSpPr>
          <p:cNvPr id="6" name="Freccia a destra con strisce 5"/>
          <p:cNvSpPr/>
          <p:nvPr/>
        </p:nvSpPr>
        <p:spPr>
          <a:xfrm rot="5400000">
            <a:off x="647564" y="4185084"/>
            <a:ext cx="1008111" cy="1800199"/>
          </a:xfrm>
          <a:prstGeom prst="stripedRightArrow">
            <a:avLst/>
          </a:prstGeom>
          <a:solidFill>
            <a:srgbClr val="DDADC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2123728" y="2317159"/>
            <a:ext cx="0" cy="430163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>
            <a:off x="3981468" y="4067869"/>
            <a:ext cx="43204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entesi graffa aperta 16"/>
          <p:cNvSpPr/>
          <p:nvPr/>
        </p:nvSpPr>
        <p:spPr>
          <a:xfrm rot="10800000">
            <a:off x="8301948" y="2420888"/>
            <a:ext cx="371958" cy="1656184"/>
          </a:xfrm>
          <a:prstGeom prst="leftBrace">
            <a:avLst>
              <a:gd name="adj1" fmla="val 18639"/>
              <a:gd name="adj2" fmla="val 4943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arentesi graffa aperta 17"/>
          <p:cNvSpPr/>
          <p:nvPr/>
        </p:nvSpPr>
        <p:spPr>
          <a:xfrm rot="10800000">
            <a:off x="8316416" y="4077072"/>
            <a:ext cx="371958" cy="2520280"/>
          </a:xfrm>
          <a:prstGeom prst="leftBrace">
            <a:avLst>
              <a:gd name="adj1" fmla="val 16908"/>
              <a:gd name="adj2" fmla="val 49432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7835886" y="2973428"/>
            <a:ext cx="199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Fraz</a:t>
            </a:r>
            <a:r>
              <a:rPr lang="it-IT" sz="2400" dirty="0" smtClean="0"/>
              <a:t>. </a:t>
            </a:r>
            <a:r>
              <a:rPr lang="it-IT" sz="2400" dirty="0" err="1" smtClean="0"/>
              <a:t>extratoracica</a:t>
            </a:r>
            <a:endParaRPr lang="it-IT" sz="2400" dirty="0"/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7835886" y="5106380"/>
            <a:ext cx="199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Fraz</a:t>
            </a:r>
            <a:r>
              <a:rPr lang="it-IT" sz="2400" dirty="0" smtClean="0"/>
              <a:t>. toracica</a:t>
            </a:r>
            <a:endParaRPr lang="it-IT" sz="2400" dirty="0"/>
          </a:p>
        </p:txBody>
      </p:sp>
      <p:sp>
        <p:nvSpPr>
          <p:cNvPr id="16" name="Ovale 15"/>
          <p:cNvSpPr/>
          <p:nvPr/>
        </p:nvSpPr>
        <p:spPr>
          <a:xfrm>
            <a:off x="4499992" y="4337817"/>
            <a:ext cx="648072" cy="1251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5461615" y="5958991"/>
            <a:ext cx="648072" cy="625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148064" y="5238492"/>
            <a:ext cx="242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Fraz</a:t>
            </a:r>
            <a:r>
              <a:rPr lang="it-IT" sz="2400" dirty="0" smtClean="0"/>
              <a:t>. tracheobronchiale</a:t>
            </a:r>
            <a:endParaRPr lang="it-IT" sz="2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072591" y="6274453"/>
            <a:ext cx="242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err="1" smtClean="0"/>
              <a:t>Fraz</a:t>
            </a:r>
            <a:r>
              <a:rPr lang="it-IT" sz="2400" dirty="0" smtClean="0"/>
              <a:t>. respirabile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kern="1200" cap="all" baseline="0" dirty="0" smtClean="0">
                <a:solidFill>
                  <a:srgbClr val="00B050"/>
                </a:solidFill>
              </a:rPr>
              <a:t>Rischio da esposizione a chimici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979712" y="1484784"/>
            <a:ext cx="5256584" cy="5775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buFont typeface="CommonBullets" pitchFamily="34" charset="2"/>
              <a:buNone/>
            </a:pPr>
            <a:r>
              <a:rPr lang="it-IT" sz="2400" dirty="0" smtClean="0"/>
              <a:t>FATTORI CHE INFLUENZANO IL METABOLISMO</a:t>
            </a:r>
            <a:endParaRPr lang="it-IT" sz="2400" b="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79712" y="3140968"/>
            <a:ext cx="5256584" cy="612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  <a:buFont typeface="CommonBullets" pitchFamily="34" charset="2"/>
              <a:buNone/>
            </a:pPr>
            <a:r>
              <a:rPr lang="it-IT" sz="2400" dirty="0"/>
              <a:t> FATTORI CHE INFLUENZANO </a:t>
            </a:r>
            <a:r>
              <a:rPr lang="it-IT" sz="2400" dirty="0" smtClean="0"/>
              <a:t>LA </a:t>
            </a:r>
            <a:r>
              <a:rPr lang="it-IT" sz="2400" dirty="0"/>
              <a:t>TOSSICITA</a:t>
            </a:r>
            <a:r>
              <a:rPr lang="it-IT" sz="2400" dirty="0" smtClean="0"/>
              <a:t>’</a:t>
            </a:r>
            <a:endParaRPr lang="it-IT" sz="2400" b="0" dirty="0"/>
          </a:p>
        </p:txBody>
      </p:sp>
      <p:sp>
        <p:nvSpPr>
          <p:cNvPr id="7" name="Rectangle 2"/>
          <p:cNvSpPr>
            <a:spLocks noGrp="1"/>
          </p:cNvSpPr>
          <p:nvPr>
            <p:ph idx="1"/>
          </p:nvPr>
        </p:nvSpPr>
        <p:spPr>
          <a:xfrm>
            <a:off x="1979712" y="2072739"/>
            <a:ext cx="5256584" cy="135626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GENETICI (razza)</a:t>
            </a:r>
          </a:p>
          <a:p>
            <a:r>
              <a:rPr lang="it-IT" sz="2400" dirty="0" smtClean="0"/>
              <a:t>FISIOLOGICI (età, sesso, costituzione,..)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979712" y="3717032"/>
            <a:ext cx="5256584" cy="2664296"/>
          </a:xfrm>
          <a:prstGeom prst="rect">
            <a:avLst/>
          </a:prstGeom>
          <a:noFill/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 smtClean="0"/>
              <a:t>PROPRIETA’ FISICO CHIMICHE</a:t>
            </a:r>
          </a:p>
          <a:p>
            <a:r>
              <a:rPr lang="it-IT" sz="2600" dirty="0" smtClean="0"/>
              <a:t>DOSE</a:t>
            </a:r>
          </a:p>
          <a:p>
            <a:r>
              <a:rPr lang="it-IT" sz="2600" dirty="0" smtClean="0"/>
              <a:t>MODALITA’ DI ESPOSIZIONE</a:t>
            </a:r>
          </a:p>
          <a:p>
            <a:r>
              <a:rPr lang="it-IT" sz="2600" dirty="0" smtClean="0"/>
              <a:t>FATTORI AMBIENTALI</a:t>
            </a:r>
          </a:p>
          <a:p>
            <a:endParaRPr lang="it-IT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SciFairProj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039CD6-8EA1-4A39-BAEF-A00D0A132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EdSciFairProj</Template>
  <TotalTime>0</TotalTime>
  <Words>2105</Words>
  <Application>Microsoft Office PowerPoint</Application>
  <PresentationFormat>Presentazione su schermo (4:3)</PresentationFormat>
  <Paragraphs>271</Paragraphs>
  <Slides>36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EdSciFairProj</vt:lpstr>
      <vt:lpstr>Fotografia di Photo Editor</vt:lpstr>
      <vt:lpstr>Rischio chimico</vt:lpstr>
      <vt:lpstr>Sostanze chimiche</vt:lpstr>
      <vt:lpstr>Presentazione standard di PowerPoint</vt:lpstr>
      <vt:lpstr>EFFETTI DELLE SOSTANZE CHIMICHE SULL’ORGANISMO</vt:lpstr>
      <vt:lpstr>intossicazione</vt:lpstr>
      <vt:lpstr>Assorbimento, distribuzione, escrezione</vt:lpstr>
      <vt:lpstr>Inalazione</vt:lpstr>
      <vt:lpstr>Nebbie, fumi e Polveri</vt:lpstr>
      <vt:lpstr>Rischio da esposizione a chimici</vt:lpstr>
      <vt:lpstr>Conoscere i pericoli</vt:lpstr>
      <vt:lpstr>normativa</vt:lpstr>
      <vt:lpstr>Ambito di applicazione</vt:lpstr>
      <vt:lpstr>Entrata in vigore</vt:lpstr>
      <vt:lpstr>Classi di pericolo (ex categorie di pericolo)</vt:lpstr>
      <vt:lpstr>Pericoli fisici (16 tipologie) </vt:lpstr>
      <vt:lpstr>Pericolo per la salute (10 tipologie)</vt:lpstr>
      <vt:lpstr>Pericoli per l’ambiente (2 tipologie)</vt:lpstr>
      <vt:lpstr>Pittogrammi di pericolo (ex simboli di pericolo)</vt:lpstr>
      <vt:lpstr>Presentazione standard di PowerPoint</vt:lpstr>
      <vt:lpstr>L’avvertenza</vt:lpstr>
      <vt:lpstr>Indicazioni di pericolo ( ex frasi di rischio)</vt:lpstr>
      <vt:lpstr>Consigli di prudenza </vt:lpstr>
      <vt:lpstr>Presentazione standard di PowerPoint</vt:lpstr>
      <vt:lpstr>L’etichetta</vt:lpstr>
      <vt:lpstr>Presentazione standard di PowerPoint</vt:lpstr>
      <vt:lpstr>Presentazione standard di PowerPoint</vt:lpstr>
      <vt:lpstr>Schede di sicurezza (S.D.S.)</vt:lpstr>
      <vt:lpstr>contenuti</vt:lpstr>
      <vt:lpstr>Presentazione standard di PowerPoint</vt:lpstr>
      <vt:lpstr>Regole generali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2012-10-13T04:33:41Z</dcterms:created>
  <dcterms:modified xsi:type="dcterms:W3CDTF">2013-03-27T13:47:48Z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