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Lst>
  <p:notesMasterIdLst>
    <p:notesMasterId r:id="rId35"/>
  </p:notesMasterIdLst>
  <p:sldIdLst>
    <p:sldId id="256" r:id="rId2"/>
    <p:sldId id="259" r:id="rId3"/>
    <p:sldId id="273" r:id="rId4"/>
    <p:sldId id="277" r:id="rId5"/>
    <p:sldId id="278" r:id="rId6"/>
    <p:sldId id="275" r:id="rId7"/>
    <p:sldId id="274" r:id="rId8"/>
    <p:sldId id="292" r:id="rId9"/>
    <p:sldId id="279" r:id="rId10"/>
    <p:sldId id="264" r:id="rId11"/>
    <p:sldId id="293" r:id="rId12"/>
    <p:sldId id="280" r:id="rId13"/>
    <p:sldId id="298" r:id="rId14"/>
    <p:sldId id="281" r:id="rId15"/>
    <p:sldId id="282" r:id="rId16"/>
    <p:sldId id="283" r:id="rId17"/>
    <p:sldId id="284" r:id="rId18"/>
    <p:sldId id="285" r:id="rId19"/>
    <p:sldId id="286" r:id="rId20"/>
    <p:sldId id="287" r:id="rId21"/>
    <p:sldId id="288" r:id="rId22"/>
    <p:sldId id="299" r:id="rId23"/>
    <p:sldId id="300" r:id="rId24"/>
    <p:sldId id="289" r:id="rId25"/>
    <p:sldId id="290" r:id="rId26"/>
    <p:sldId id="295" r:id="rId27"/>
    <p:sldId id="304" r:id="rId28"/>
    <p:sldId id="303" r:id="rId29"/>
    <p:sldId id="265" r:id="rId30"/>
    <p:sldId id="291" r:id="rId31"/>
    <p:sldId id="302" r:id="rId32"/>
    <p:sldId id="294" r:id="rId33"/>
    <p:sldId id="301" r:id="rId34"/>
  </p:sldIdLst>
  <p:sldSz cx="9144000" cy="6858000" type="screen4x3"/>
  <p:notesSz cx="6858000" cy="9144000"/>
  <p:defaultTextStyle>
    <a:defPPr>
      <a:defRPr lang="it-IT"/>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99CC00"/>
    <a:srgbClr val="0731B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524" autoAdjust="0"/>
    <p:restoredTop sz="94660"/>
  </p:normalViewPr>
  <p:slideViewPr>
    <p:cSldViewPr>
      <p:cViewPr varScale="1">
        <p:scale>
          <a:sx n="110" d="100"/>
          <a:sy n="110" d="100"/>
        </p:scale>
        <p:origin x="2082"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a:defRPr/>
            </a:pPr>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a:defRPr/>
            </a:pPr>
            <a:fld id="{29285F45-D129-4848-A617-31E1711B9EF5}" type="datetimeFigureOut">
              <a:rPr lang="it-IT"/>
              <a:pPr>
                <a:defRPr/>
              </a:pPr>
              <a:t>05/11/2018</a:t>
            </a:fld>
            <a:endParaRPr lang="it-IT"/>
          </a:p>
        </p:txBody>
      </p:sp>
      <p:sp>
        <p:nvSpPr>
          <p:cNvPr id="4" name="Segnaposto immagin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it-IT" noProof="0" smtClean="0"/>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noProof="0" smtClean="0"/>
              <a:t>Modifica gli stili del testo dello schema</a:t>
            </a:r>
          </a:p>
          <a:p>
            <a:pPr lvl="1"/>
            <a:r>
              <a:rPr lang="it-IT" noProof="0" smtClean="0"/>
              <a:t>Secondo livello</a:t>
            </a:r>
          </a:p>
          <a:p>
            <a:pPr lvl="2"/>
            <a:r>
              <a:rPr lang="it-IT" noProof="0" smtClean="0"/>
              <a:t>Terzo livello</a:t>
            </a:r>
          </a:p>
          <a:p>
            <a:pPr lvl="3"/>
            <a:r>
              <a:rPr lang="it-IT" noProof="0" smtClean="0"/>
              <a:t>Quarto livello</a:t>
            </a:r>
          </a:p>
          <a:p>
            <a:pPr lvl="4"/>
            <a:r>
              <a:rPr lang="it-IT" noProof="0" smtClean="0"/>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a:defRPr/>
            </a:pPr>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a:defRPr/>
            </a:pPr>
            <a:fld id="{7F597AAC-2459-47D4-B694-21119C152757}" type="slidenum">
              <a:rPr lang="it-IT"/>
              <a:pPr>
                <a:defRPr/>
              </a:pPr>
              <a:t>‹N›</a:t>
            </a:fld>
            <a:endParaRPr lang="it-IT"/>
          </a:p>
        </p:txBody>
      </p:sp>
    </p:spTree>
    <p:extLst>
      <p:ext uri="{BB962C8B-B14F-4D97-AF65-F5344CB8AC3E}">
        <p14:creationId xmlns:p14="http://schemas.microsoft.com/office/powerpoint/2010/main" val="55211458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a:defRPr/>
            </a:pPr>
            <a:fld id="{7F597AAC-2459-47D4-B694-21119C152757}" type="slidenum">
              <a:rPr lang="it-IT" smtClean="0"/>
              <a:pPr>
                <a:defRPr/>
              </a:pPr>
              <a:t>20</a:t>
            </a:fld>
            <a:endParaRPr lang="it-IT"/>
          </a:p>
        </p:txBody>
      </p:sp>
    </p:spTree>
    <p:extLst>
      <p:ext uri="{BB962C8B-B14F-4D97-AF65-F5344CB8AC3E}">
        <p14:creationId xmlns:p14="http://schemas.microsoft.com/office/powerpoint/2010/main" val="36548885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4530"/>
            <a:ext cx="6858000" cy="2387600"/>
          </a:xfrm>
        </p:spPr>
        <p:txBody>
          <a:bodyPr anchor="b">
            <a:normAutofit/>
          </a:bodyPr>
          <a:lstStyle>
            <a:lvl1pPr algn="ctr">
              <a:defRPr sz="4500"/>
            </a:lvl1pPr>
          </a:lstStyle>
          <a:p>
            <a:r>
              <a:rPr lang="it-IT" smtClean="0"/>
              <a:t>Fare clic per modificare lo stile del titolo</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solidFill>
                  <a:schemeClr val="tx1">
                    <a:lumMod val="75000"/>
                    <a:lumOff val="25000"/>
                  </a:schemeClr>
                </a:solidFill>
              </a:defRPr>
            </a:lvl1pPr>
            <a:lvl2pPr marL="342900" indent="0" algn="ctr">
              <a:buNone/>
              <a:defRPr sz="21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it-IT" smtClean="0"/>
              <a:t>Fare clic per modificare lo stile del sottotitolo dello schema</a:t>
            </a:r>
            <a:endParaRPr lang="en-US" dirty="0"/>
          </a:p>
        </p:txBody>
      </p:sp>
      <p:sp>
        <p:nvSpPr>
          <p:cNvPr id="4" name="Date Placeholder 3"/>
          <p:cNvSpPr>
            <a:spLocks noGrp="1"/>
          </p:cNvSpPr>
          <p:nvPr>
            <p:ph type="dt" sz="half" idx="10"/>
          </p:nvPr>
        </p:nvSpPr>
        <p:spPr/>
        <p:txBody>
          <a:bodyPr/>
          <a:lstStyle>
            <a:lvl1pPr>
              <a:defRPr/>
            </a:lvl1pPr>
          </a:lstStyle>
          <a:p>
            <a:pPr>
              <a:defRPr/>
            </a:pPr>
            <a:fld id="{B9B6AAC0-02CD-4070-90B2-0D04A0A27C9D}" type="datetimeFigureOut">
              <a:rPr lang="it-IT"/>
              <a:pPr>
                <a:defRPr/>
              </a:pPr>
              <a:t>05/11/2018</a:t>
            </a:fld>
            <a:endParaRPr lang="it-IT"/>
          </a:p>
        </p:txBody>
      </p:sp>
      <p:sp>
        <p:nvSpPr>
          <p:cNvPr id="5" name="Footer Placeholder 4"/>
          <p:cNvSpPr>
            <a:spLocks noGrp="1"/>
          </p:cNvSpPr>
          <p:nvPr>
            <p:ph type="ftr" sz="quarter" idx="11"/>
          </p:nvPr>
        </p:nvSpPr>
        <p:spPr/>
        <p:txBody>
          <a:bodyPr/>
          <a:lstStyle>
            <a:lvl1pPr>
              <a:defRPr/>
            </a:lvl1pPr>
          </a:lstStyle>
          <a:p>
            <a:pPr>
              <a:defRPr/>
            </a:pPr>
            <a:endParaRPr lang="it-IT"/>
          </a:p>
        </p:txBody>
      </p:sp>
      <p:sp>
        <p:nvSpPr>
          <p:cNvPr id="6" name="Slide Number Placeholder 5"/>
          <p:cNvSpPr>
            <a:spLocks noGrp="1"/>
          </p:cNvSpPr>
          <p:nvPr>
            <p:ph type="sldNum" sz="quarter" idx="12"/>
          </p:nvPr>
        </p:nvSpPr>
        <p:spPr/>
        <p:txBody>
          <a:bodyPr/>
          <a:lstStyle>
            <a:lvl1pPr>
              <a:defRPr/>
            </a:lvl1pPr>
          </a:lstStyle>
          <a:p>
            <a:pPr>
              <a:defRPr/>
            </a:pPr>
            <a:fld id="{6C0BD9AB-D336-4D80-B2F5-840E6A7DE80B}" type="slidenum">
              <a:rPr lang="it-IT"/>
              <a:pPr>
                <a:defRPr/>
              </a:pPr>
              <a:t>‹N›</a:t>
            </a:fld>
            <a:endParaRPr lang="it-IT"/>
          </a:p>
        </p:txBody>
      </p:sp>
    </p:spTree>
    <p:extLst>
      <p:ext uri="{BB962C8B-B14F-4D97-AF65-F5344CB8AC3E}">
        <p14:creationId xmlns:p14="http://schemas.microsoft.com/office/powerpoint/2010/main" val="25631905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a:p>
        </p:txBody>
      </p:sp>
      <p:sp>
        <p:nvSpPr>
          <p:cNvPr id="3" name="Vertical Text Placeholder 2"/>
          <p:cNvSpPr>
            <a:spLocks noGrp="1"/>
          </p:cNvSpPr>
          <p:nvPr>
            <p:ph type="body" orient="vert" idx="1"/>
          </p:nvPr>
        </p:nvSpPr>
        <p:spPr/>
        <p:txBody>
          <a:bodyPr vert="eaVert"/>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lvl1pPr>
              <a:defRPr/>
            </a:lvl1pPr>
          </a:lstStyle>
          <a:p>
            <a:pPr>
              <a:defRPr/>
            </a:pPr>
            <a:fld id="{C8E35091-7E71-4146-A49C-AD192F1848B7}" type="datetimeFigureOut">
              <a:rPr lang="it-IT"/>
              <a:pPr>
                <a:defRPr/>
              </a:pPr>
              <a:t>05/11/2018</a:t>
            </a:fld>
            <a:endParaRPr lang="it-IT"/>
          </a:p>
        </p:txBody>
      </p:sp>
      <p:sp>
        <p:nvSpPr>
          <p:cNvPr id="5" name="Footer Placeholder 4"/>
          <p:cNvSpPr>
            <a:spLocks noGrp="1"/>
          </p:cNvSpPr>
          <p:nvPr>
            <p:ph type="ftr" sz="quarter" idx="11"/>
          </p:nvPr>
        </p:nvSpPr>
        <p:spPr/>
        <p:txBody>
          <a:bodyPr/>
          <a:lstStyle>
            <a:lvl1pPr>
              <a:defRPr/>
            </a:lvl1pPr>
          </a:lstStyle>
          <a:p>
            <a:pPr>
              <a:defRPr/>
            </a:pPr>
            <a:endParaRPr lang="it-IT"/>
          </a:p>
        </p:txBody>
      </p:sp>
      <p:sp>
        <p:nvSpPr>
          <p:cNvPr id="6" name="Slide Number Placeholder 5"/>
          <p:cNvSpPr>
            <a:spLocks noGrp="1"/>
          </p:cNvSpPr>
          <p:nvPr>
            <p:ph type="sldNum" sz="quarter" idx="12"/>
          </p:nvPr>
        </p:nvSpPr>
        <p:spPr/>
        <p:txBody>
          <a:bodyPr/>
          <a:lstStyle>
            <a:lvl1pPr>
              <a:defRPr/>
            </a:lvl1pPr>
          </a:lstStyle>
          <a:p>
            <a:pPr>
              <a:defRPr/>
            </a:pPr>
            <a:fld id="{B0C3596F-3D3C-4F19-8553-251D0A299F75}" type="slidenum">
              <a:rPr lang="it-IT"/>
              <a:pPr>
                <a:defRPr/>
              </a:pPr>
              <a:t>‹N›</a:t>
            </a:fld>
            <a:endParaRPr lang="it-IT"/>
          </a:p>
        </p:txBody>
      </p:sp>
    </p:spTree>
    <p:extLst>
      <p:ext uri="{BB962C8B-B14F-4D97-AF65-F5344CB8AC3E}">
        <p14:creationId xmlns:p14="http://schemas.microsoft.com/office/powerpoint/2010/main" val="37157573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0362"/>
            <a:ext cx="1971675" cy="5811838"/>
          </a:xfrm>
        </p:spPr>
        <p:txBody>
          <a:bodyPr vert="eaVert"/>
          <a:lstStyle/>
          <a:p>
            <a:r>
              <a:rPr lang="it-IT" smtClean="0"/>
              <a:t>Fare clic per modificare lo stile del titolo</a:t>
            </a:r>
            <a:endParaRPr lang="en-US"/>
          </a:p>
        </p:txBody>
      </p:sp>
      <p:sp>
        <p:nvSpPr>
          <p:cNvPr id="3" name="Vertical Text Placeholder 2"/>
          <p:cNvSpPr>
            <a:spLocks noGrp="1"/>
          </p:cNvSpPr>
          <p:nvPr>
            <p:ph type="body" orient="vert" idx="1"/>
          </p:nvPr>
        </p:nvSpPr>
        <p:spPr>
          <a:xfrm>
            <a:off x="628650" y="360363"/>
            <a:ext cx="5800725" cy="5811837"/>
          </a:xfrm>
        </p:spPr>
        <p:txBody>
          <a:bodyPr vert="eaVert"/>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Date Placeholder 3"/>
          <p:cNvSpPr>
            <a:spLocks noGrp="1"/>
          </p:cNvSpPr>
          <p:nvPr>
            <p:ph type="dt" sz="half" idx="10"/>
          </p:nvPr>
        </p:nvSpPr>
        <p:spPr/>
        <p:txBody>
          <a:bodyPr/>
          <a:lstStyle>
            <a:lvl1pPr>
              <a:defRPr/>
            </a:lvl1pPr>
          </a:lstStyle>
          <a:p>
            <a:pPr>
              <a:defRPr/>
            </a:pPr>
            <a:fld id="{7BCB07F6-3041-4EEC-BBC2-F4CC3966056C}" type="datetimeFigureOut">
              <a:rPr lang="it-IT"/>
              <a:pPr>
                <a:defRPr/>
              </a:pPr>
              <a:t>05/11/2018</a:t>
            </a:fld>
            <a:endParaRPr lang="it-IT"/>
          </a:p>
        </p:txBody>
      </p:sp>
      <p:sp>
        <p:nvSpPr>
          <p:cNvPr id="5" name="Footer Placeholder 4"/>
          <p:cNvSpPr>
            <a:spLocks noGrp="1"/>
          </p:cNvSpPr>
          <p:nvPr>
            <p:ph type="ftr" sz="quarter" idx="11"/>
          </p:nvPr>
        </p:nvSpPr>
        <p:spPr/>
        <p:txBody>
          <a:bodyPr/>
          <a:lstStyle>
            <a:lvl1pPr>
              <a:defRPr/>
            </a:lvl1pPr>
          </a:lstStyle>
          <a:p>
            <a:pPr>
              <a:defRPr/>
            </a:pPr>
            <a:endParaRPr lang="it-IT"/>
          </a:p>
        </p:txBody>
      </p:sp>
      <p:sp>
        <p:nvSpPr>
          <p:cNvPr id="6" name="Slide Number Placeholder 5"/>
          <p:cNvSpPr>
            <a:spLocks noGrp="1"/>
          </p:cNvSpPr>
          <p:nvPr>
            <p:ph type="sldNum" sz="quarter" idx="12"/>
          </p:nvPr>
        </p:nvSpPr>
        <p:spPr/>
        <p:txBody>
          <a:bodyPr/>
          <a:lstStyle>
            <a:lvl1pPr>
              <a:defRPr/>
            </a:lvl1pPr>
          </a:lstStyle>
          <a:p>
            <a:pPr>
              <a:defRPr/>
            </a:pPr>
            <a:fld id="{0676CE1F-5F1E-432B-8267-8A0702663300}" type="slidenum">
              <a:rPr lang="it-IT"/>
              <a:pPr>
                <a:defRPr/>
              </a:pPr>
              <a:t>‹N›</a:t>
            </a:fld>
            <a:endParaRPr lang="it-IT"/>
          </a:p>
        </p:txBody>
      </p:sp>
    </p:spTree>
    <p:extLst>
      <p:ext uri="{BB962C8B-B14F-4D97-AF65-F5344CB8AC3E}">
        <p14:creationId xmlns:p14="http://schemas.microsoft.com/office/powerpoint/2010/main" val="26217627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Content Placeholder 2"/>
          <p:cNvSpPr>
            <a:spLocks noGrp="1"/>
          </p:cNvSpPr>
          <p:nvPr>
            <p:ph idx="1"/>
          </p:nvPr>
        </p:nvSpPr>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lvl1pPr>
              <a:defRPr/>
            </a:lvl1pPr>
          </a:lstStyle>
          <a:p>
            <a:pPr>
              <a:defRPr/>
            </a:pPr>
            <a:fld id="{EF1C9594-CDC7-426B-BAEE-2EE00E287B32}" type="datetimeFigureOut">
              <a:rPr lang="it-IT"/>
              <a:pPr>
                <a:defRPr/>
              </a:pPr>
              <a:t>05/11/2018</a:t>
            </a:fld>
            <a:endParaRPr lang="it-IT"/>
          </a:p>
        </p:txBody>
      </p:sp>
      <p:sp>
        <p:nvSpPr>
          <p:cNvPr id="5" name="Footer Placeholder 4"/>
          <p:cNvSpPr>
            <a:spLocks noGrp="1"/>
          </p:cNvSpPr>
          <p:nvPr>
            <p:ph type="ftr" sz="quarter" idx="11"/>
          </p:nvPr>
        </p:nvSpPr>
        <p:spPr/>
        <p:txBody>
          <a:bodyPr/>
          <a:lstStyle>
            <a:lvl1pPr>
              <a:defRPr/>
            </a:lvl1pPr>
          </a:lstStyle>
          <a:p>
            <a:pPr>
              <a:defRPr/>
            </a:pPr>
            <a:endParaRPr lang="it-IT"/>
          </a:p>
        </p:txBody>
      </p:sp>
      <p:sp>
        <p:nvSpPr>
          <p:cNvPr id="6" name="Slide Number Placeholder 5"/>
          <p:cNvSpPr>
            <a:spLocks noGrp="1"/>
          </p:cNvSpPr>
          <p:nvPr>
            <p:ph type="sldNum" sz="quarter" idx="12"/>
          </p:nvPr>
        </p:nvSpPr>
        <p:spPr/>
        <p:txBody>
          <a:bodyPr/>
          <a:lstStyle>
            <a:lvl1pPr>
              <a:defRPr/>
            </a:lvl1pPr>
          </a:lstStyle>
          <a:p>
            <a:pPr>
              <a:defRPr/>
            </a:pPr>
            <a:fld id="{A73FCCCF-BB6D-4C4A-A6E2-95804127A445}" type="slidenum">
              <a:rPr lang="it-IT"/>
              <a:pPr>
                <a:defRPr/>
              </a:pPr>
              <a:t>‹N›</a:t>
            </a:fld>
            <a:endParaRPr lang="it-IT"/>
          </a:p>
        </p:txBody>
      </p:sp>
    </p:spTree>
    <p:extLst>
      <p:ext uri="{BB962C8B-B14F-4D97-AF65-F5344CB8AC3E}">
        <p14:creationId xmlns:p14="http://schemas.microsoft.com/office/powerpoint/2010/main" val="9160549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623888" y="1712423"/>
            <a:ext cx="7886700" cy="2851208"/>
          </a:xfrm>
        </p:spPr>
        <p:txBody>
          <a:bodyPr anchor="b">
            <a:normAutofit/>
          </a:bodyPr>
          <a:lstStyle>
            <a:lvl1pPr>
              <a:defRPr sz="4500" b="0"/>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623888" y="4552634"/>
            <a:ext cx="7886700" cy="1500187"/>
          </a:xfrm>
        </p:spPr>
        <p:txBody>
          <a:bodyPr anchor="t"/>
          <a:lstStyle>
            <a:lvl1pPr marL="0" indent="0">
              <a:buNone/>
              <a:defRPr sz="180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it-IT" smtClean="0"/>
              <a:t>Modifica gli stili del testo dello schema</a:t>
            </a:r>
          </a:p>
        </p:txBody>
      </p:sp>
      <p:sp>
        <p:nvSpPr>
          <p:cNvPr id="4" name="Date Placeholder 3"/>
          <p:cNvSpPr>
            <a:spLocks noGrp="1"/>
          </p:cNvSpPr>
          <p:nvPr>
            <p:ph type="dt" sz="half" idx="10"/>
          </p:nvPr>
        </p:nvSpPr>
        <p:spPr/>
        <p:txBody>
          <a:bodyPr/>
          <a:lstStyle>
            <a:lvl1pPr>
              <a:defRPr/>
            </a:lvl1pPr>
          </a:lstStyle>
          <a:p>
            <a:pPr>
              <a:defRPr/>
            </a:pPr>
            <a:fld id="{F08C094B-D359-4E85-80C5-238DA744FD3F}" type="datetimeFigureOut">
              <a:rPr lang="it-IT"/>
              <a:pPr>
                <a:defRPr/>
              </a:pPr>
              <a:t>05/11/2018</a:t>
            </a:fld>
            <a:endParaRPr lang="it-IT"/>
          </a:p>
        </p:txBody>
      </p:sp>
      <p:sp>
        <p:nvSpPr>
          <p:cNvPr id="5" name="Footer Placeholder 4"/>
          <p:cNvSpPr>
            <a:spLocks noGrp="1"/>
          </p:cNvSpPr>
          <p:nvPr>
            <p:ph type="ftr" sz="quarter" idx="11"/>
          </p:nvPr>
        </p:nvSpPr>
        <p:spPr/>
        <p:txBody>
          <a:bodyPr/>
          <a:lstStyle>
            <a:lvl1pPr>
              <a:defRPr/>
            </a:lvl1pPr>
          </a:lstStyle>
          <a:p>
            <a:pPr>
              <a:defRPr/>
            </a:pPr>
            <a:endParaRPr lang="it-IT"/>
          </a:p>
        </p:txBody>
      </p:sp>
      <p:sp>
        <p:nvSpPr>
          <p:cNvPr id="6" name="Slide Number Placeholder 5"/>
          <p:cNvSpPr>
            <a:spLocks noGrp="1"/>
          </p:cNvSpPr>
          <p:nvPr>
            <p:ph type="sldNum" sz="quarter" idx="12"/>
          </p:nvPr>
        </p:nvSpPr>
        <p:spPr/>
        <p:txBody>
          <a:bodyPr/>
          <a:lstStyle>
            <a:lvl1pPr>
              <a:defRPr/>
            </a:lvl1pPr>
          </a:lstStyle>
          <a:p>
            <a:pPr>
              <a:defRPr/>
            </a:pPr>
            <a:fld id="{96AD0E07-B626-46C0-93D6-5CEF268B5F86}" type="slidenum">
              <a:rPr lang="it-IT"/>
              <a:pPr>
                <a:defRPr/>
              </a:pPr>
              <a:t>‹N›</a:t>
            </a:fld>
            <a:endParaRPr lang="it-IT"/>
          </a:p>
        </p:txBody>
      </p:sp>
    </p:spTree>
    <p:extLst>
      <p:ext uri="{BB962C8B-B14F-4D97-AF65-F5344CB8AC3E}">
        <p14:creationId xmlns:p14="http://schemas.microsoft.com/office/powerpoint/2010/main" val="26524673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Content Placeholder 2"/>
          <p:cNvSpPr>
            <a:spLocks noGrp="1"/>
          </p:cNvSpPr>
          <p:nvPr>
            <p:ph sz="half" idx="1"/>
          </p:nvPr>
        </p:nvSpPr>
        <p:spPr>
          <a:xfrm>
            <a:off x="633845" y="1828801"/>
            <a:ext cx="3886200" cy="4351337"/>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Content Placeholder 3"/>
          <p:cNvSpPr>
            <a:spLocks noGrp="1"/>
          </p:cNvSpPr>
          <p:nvPr>
            <p:ph sz="half" idx="2"/>
          </p:nvPr>
        </p:nvSpPr>
        <p:spPr>
          <a:xfrm>
            <a:off x="4629150" y="1828801"/>
            <a:ext cx="3886200" cy="4351337"/>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Date Placeholder 3"/>
          <p:cNvSpPr>
            <a:spLocks noGrp="1"/>
          </p:cNvSpPr>
          <p:nvPr>
            <p:ph type="dt" sz="half" idx="10"/>
          </p:nvPr>
        </p:nvSpPr>
        <p:spPr/>
        <p:txBody>
          <a:bodyPr/>
          <a:lstStyle>
            <a:lvl1pPr>
              <a:defRPr/>
            </a:lvl1pPr>
          </a:lstStyle>
          <a:p>
            <a:pPr>
              <a:defRPr/>
            </a:pPr>
            <a:fld id="{E414A34C-6879-4D36-82F3-2F2B465D986F}" type="datetimeFigureOut">
              <a:rPr lang="it-IT"/>
              <a:pPr>
                <a:defRPr/>
              </a:pPr>
              <a:t>05/11/2018</a:t>
            </a:fld>
            <a:endParaRPr lang="it-IT"/>
          </a:p>
        </p:txBody>
      </p:sp>
      <p:sp>
        <p:nvSpPr>
          <p:cNvPr id="6" name="Footer Placeholder 4"/>
          <p:cNvSpPr>
            <a:spLocks noGrp="1"/>
          </p:cNvSpPr>
          <p:nvPr>
            <p:ph type="ftr" sz="quarter" idx="11"/>
          </p:nvPr>
        </p:nvSpPr>
        <p:spPr/>
        <p:txBody>
          <a:bodyPr/>
          <a:lstStyle>
            <a:lvl1pPr>
              <a:defRPr/>
            </a:lvl1pPr>
          </a:lstStyle>
          <a:p>
            <a:pPr>
              <a:defRPr/>
            </a:pPr>
            <a:endParaRPr lang="it-IT"/>
          </a:p>
        </p:txBody>
      </p:sp>
      <p:sp>
        <p:nvSpPr>
          <p:cNvPr id="7" name="Slide Number Placeholder 5"/>
          <p:cNvSpPr>
            <a:spLocks noGrp="1"/>
          </p:cNvSpPr>
          <p:nvPr>
            <p:ph type="sldNum" sz="quarter" idx="12"/>
          </p:nvPr>
        </p:nvSpPr>
        <p:spPr/>
        <p:txBody>
          <a:bodyPr/>
          <a:lstStyle>
            <a:lvl1pPr>
              <a:defRPr/>
            </a:lvl1pPr>
          </a:lstStyle>
          <a:p>
            <a:pPr>
              <a:defRPr/>
            </a:pPr>
            <a:fld id="{59C49537-75F7-4C50-B719-779FF8566130}" type="slidenum">
              <a:rPr lang="it-IT"/>
              <a:pPr>
                <a:defRPr/>
              </a:pPr>
              <a:t>‹N›</a:t>
            </a:fld>
            <a:endParaRPr lang="it-IT"/>
          </a:p>
        </p:txBody>
      </p:sp>
    </p:spTree>
    <p:extLst>
      <p:ext uri="{BB962C8B-B14F-4D97-AF65-F5344CB8AC3E}">
        <p14:creationId xmlns:p14="http://schemas.microsoft.com/office/powerpoint/2010/main" val="11471852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nfronto">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33845" y="1681851"/>
            <a:ext cx="3867150" cy="825699"/>
          </a:xfrm>
        </p:spPr>
        <p:txBody>
          <a:bodyPr anchor="b"/>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it-IT" smtClean="0"/>
              <a:t>Modifica gli stili del testo dello schema</a:t>
            </a:r>
          </a:p>
        </p:txBody>
      </p:sp>
      <p:sp>
        <p:nvSpPr>
          <p:cNvPr id="4" name="Content Placeholder 3"/>
          <p:cNvSpPr>
            <a:spLocks noGrp="1"/>
          </p:cNvSpPr>
          <p:nvPr>
            <p:ph sz="half" idx="2"/>
          </p:nvPr>
        </p:nvSpPr>
        <p:spPr>
          <a:xfrm>
            <a:off x="633845" y="2507551"/>
            <a:ext cx="3867150" cy="3680525"/>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Text Placeholder 4"/>
          <p:cNvSpPr>
            <a:spLocks noGrp="1"/>
          </p:cNvSpPr>
          <p:nvPr>
            <p:ph type="body" sz="quarter" idx="3"/>
          </p:nvPr>
        </p:nvSpPr>
        <p:spPr>
          <a:xfrm>
            <a:off x="4629150" y="1681851"/>
            <a:ext cx="3886201" cy="825698"/>
          </a:xfrm>
        </p:spPr>
        <p:txBody>
          <a:bodyPr anchor="b"/>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it-IT" smtClean="0"/>
              <a:t>Modifica gli stili del testo dello schema</a:t>
            </a:r>
          </a:p>
        </p:txBody>
      </p:sp>
      <p:sp>
        <p:nvSpPr>
          <p:cNvPr id="6" name="Content Placeholder 5"/>
          <p:cNvSpPr>
            <a:spLocks noGrp="1"/>
          </p:cNvSpPr>
          <p:nvPr>
            <p:ph sz="quarter" idx="4"/>
          </p:nvPr>
        </p:nvSpPr>
        <p:spPr>
          <a:xfrm>
            <a:off x="4629150" y="2507551"/>
            <a:ext cx="3886201" cy="3680525"/>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10" name="Title 9"/>
          <p:cNvSpPr>
            <a:spLocks noGrp="1"/>
          </p:cNvSpPr>
          <p:nvPr>
            <p:ph type="title"/>
          </p:nvPr>
        </p:nvSpPr>
        <p:spPr/>
        <p:txBody>
          <a:bodyPr/>
          <a:lstStyle/>
          <a:p>
            <a:r>
              <a:rPr lang="it-IT" smtClean="0"/>
              <a:t>Fare clic per modificare lo stile del titolo</a:t>
            </a:r>
            <a:endParaRPr lang="en-US" dirty="0"/>
          </a:p>
        </p:txBody>
      </p:sp>
      <p:sp>
        <p:nvSpPr>
          <p:cNvPr id="7" name="Date Placeholder 3"/>
          <p:cNvSpPr>
            <a:spLocks noGrp="1"/>
          </p:cNvSpPr>
          <p:nvPr>
            <p:ph type="dt" sz="half" idx="10"/>
          </p:nvPr>
        </p:nvSpPr>
        <p:spPr/>
        <p:txBody>
          <a:bodyPr/>
          <a:lstStyle>
            <a:lvl1pPr>
              <a:defRPr/>
            </a:lvl1pPr>
          </a:lstStyle>
          <a:p>
            <a:pPr>
              <a:defRPr/>
            </a:pPr>
            <a:fld id="{7CE466AA-A268-4C9D-805A-C60B4EC12973}" type="datetimeFigureOut">
              <a:rPr lang="it-IT"/>
              <a:pPr>
                <a:defRPr/>
              </a:pPr>
              <a:t>05/11/2018</a:t>
            </a:fld>
            <a:endParaRPr lang="it-IT"/>
          </a:p>
        </p:txBody>
      </p:sp>
      <p:sp>
        <p:nvSpPr>
          <p:cNvPr id="8" name="Footer Placeholder 4"/>
          <p:cNvSpPr>
            <a:spLocks noGrp="1"/>
          </p:cNvSpPr>
          <p:nvPr>
            <p:ph type="ftr" sz="quarter" idx="11"/>
          </p:nvPr>
        </p:nvSpPr>
        <p:spPr/>
        <p:txBody>
          <a:bodyPr/>
          <a:lstStyle>
            <a:lvl1pPr>
              <a:defRPr/>
            </a:lvl1pPr>
          </a:lstStyle>
          <a:p>
            <a:pPr>
              <a:defRPr/>
            </a:pPr>
            <a:endParaRPr lang="it-IT"/>
          </a:p>
        </p:txBody>
      </p:sp>
      <p:sp>
        <p:nvSpPr>
          <p:cNvPr id="9" name="Slide Number Placeholder 5"/>
          <p:cNvSpPr>
            <a:spLocks noGrp="1"/>
          </p:cNvSpPr>
          <p:nvPr>
            <p:ph type="sldNum" sz="quarter" idx="12"/>
          </p:nvPr>
        </p:nvSpPr>
        <p:spPr/>
        <p:txBody>
          <a:bodyPr/>
          <a:lstStyle>
            <a:lvl1pPr>
              <a:defRPr/>
            </a:lvl1pPr>
          </a:lstStyle>
          <a:p>
            <a:pPr>
              <a:defRPr/>
            </a:pPr>
            <a:fld id="{61466C15-B34C-4751-BBDB-72562A6C6B88}" type="slidenum">
              <a:rPr lang="it-IT"/>
              <a:pPr>
                <a:defRPr/>
              </a:pPr>
              <a:t>‹N›</a:t>
            </a:fld>
            <a:endParaRPr lang="it-IT"/>
          </a:p>
        </p:txBody>
      </p:sp>
    </p:spTree>
    <p:extLst>
      <p:ext uri="{BB962C8B-B14F-4D97-AF65-F5344CB8AC3E}">
        <p14:creationId xmlns:p14="http://schemas.microsoft.com/office/powerpoint/2010/main" val="33879032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olo titolo">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it-IT" smtClean="0"/>
              <a:t>Fare clic per modificare lo stile del titolo</a:t>
            </a:r>
            <a:endParaRPr lang="en-US"/>
          </a:p>
        </p:txBody>
      </p:sp>
      <p:sp>
        <p:nvSpPr>
          <p:cNvPr id="3" name="Date Placeholder 3"/>
          <p:cNvSpPr>
            <a:spLocks noGrp="1"/>
          </p:cNvSpPr>
          <p:nvPr>
            <p:ph type="dt" sz="half" idx="10"/>
          </p:nvPr>
        </p:nvSpPr>
        <p:spPr/>
        <p:txBody>
          <a:bodyPr/>
          <a:lstStyle>
            <a:lvl1pPr>
              <a:defRPr/>
            </a:lvl1pPr>
          </a:lstStyle>
          <a:p>
            <a:pPr>
              <a:defRPr/>
            </a:pPr>
            <a:fld id="{A64BDEE9-4039-47E3-B639-C007938FBDFF}" type="datetimeFigureOut">
              <a:rPr lang="it-IT"/>
              <a:pPr>
                <a:defRPr/>
              </a:pPr>
              <a:t>05/11/2018</a:t>
            </a:fld>
            <a:endParaRPr lang="it-IT"/>
          </a:p>
        </p:txBody>
      </p:sp>
      <p:sp>
        <p:nvSpPr>
          <p:cNvPr id="4" name="Footer Placeholder 4"/>
          <p:cNvSpPr>
            <a:spLocks noGrp="1"/>
          </p:cNvSpPr>
          <p:nvPr>
            <p:ph type="ftr" sz="quarter" idx="11"/>
          </p:nvPr>
        </p:nvSpPr>
        <p:spPr/>
        <p:txBody>
          <a:bodyPr/>
          <a:lstStyle>
            <a:lvl1pPr>
              <a:defRPr/>
            </a:lvl1pPr>
          </a:lstStyle>
          <a:p>
            <a:pPr>
              <a:defRPr/>
            </a:pPr>
            <a:endParaRPr lang="it-IT"/>
          </a:p>
        </p:txBody>
      </p:sp>
      <p:sp>
        <p:nvSpPr>
          <p:cNvPr id="5" name="Slide Number Placeholder 5"/>
          <p:cNvSpPr>
            <a:spLocks noGrp="1"/>
          </p:cNvSpPr>
          <p:nvPr>
            <p:ph type="sldNum" sz="quarter" idx="12"/>
          </p:nvPr>
        </p:nvSpPr>
        <p:spPr/>
        <p:txBody>
          <a:bodyPr/>
          <a:lstStyle>
            <a:lvl1pPr>
              <a:defRPr/>
            </a:lvl1pPr>
          </a:lstStyle>
          <a:p>
            <a:pPr>
              <a:defRPr/>
            </a:pPr>
            <a:fld id="{B3E8D1A0-5F3A-44B8-ADE5-31DD8CEE3FAA}" type="slidenum">
              <a:rPr lang="it-IT"/>
              <a:pPr>
                <a:defRPr/>
              </a:pPr>
              <a:t>‹N›</a:t>
            </a:fld>
            <a:endParaRPr lang="it-IT"/>
          </a:p>
        </p:txBody>
      </p:sp>
    </p:spTree>
    <p:extLst>
      <p:ext uri="{BB962C8B-B14F-4D97-AF65-F5344CB8AC3E}">
        <p14:creationId xmlns:p14="http://schemas.microsoft.com/office/powerpoint/2010/main" val="24395992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B489D5C-D76D-418F-810D-76E90DE91F9D}" type="datetimeFigureOut">
              <a:rPr lang="it-IT"/>
              <a:pPr>
                <a:defRPr/>
              </a:pPr>
              <a:t>05/11/2018</a:t>
            </a:fld>
            <a:endParaRPr lang="it-IT"/>
          </a:p>
        </p:txBody>
      </p:sp>
      <p:sp>
        <p:nvSpPr>
          <p:cNvPr id="3" name="Footer Placeholder 4"/>
          <p:cNvSpPr>
            <a:spLocks noGrp="1"/>
          </p:cNvSpPr>
          <p:nvPr>
            <p:ph type="ftr" sz="quarter" idx="11"/>
          </p:nvPr>
        </p:nvSpPr>
        <p:spPr/>
        <p:txBody>
          <a:bodyPr/>
          <a:lstStyle>
            <a:lvl1pPr>
              <a:defRPr/>
            </a:lvl1pPr>
          </a:lstStyle>
          <a:p>
            <a:pPr>
              <a:defRPr/>
            </a:pPr>
            <a:endParaRPr lang="it-IT"/>
          </a:p>
        </p:txBody>
      </p:sp>
      <p:sp>
        <p:nvSpPr>
          <p:cNvPr id="4" name="Slide Number Placeholder 5"/>
          <p:cNvSpPr>
            <a:spLocks noGrp="1"/>
          </p:cNvSpPr>
          <p:nvPr>
            <p:ph type="sldNum" sz="quarter" idx="12"/>
          </p:nvPr>
        </p:nvSpPr>
        <p:spPr/>
        <p:txBody>
          <a:bodyPr/>
          <a:lstStyle>
            <a:lvl1pPr>
              <a:defRPr/>
            </a:lvl1pPr>
          </a:lstStyle>
          <a:p>
            <a:pPr>
              <a:defRPr/>
            </a:pPr>
            <a:fld id="{8E725020-A64F-4183-BFD0-7A2DC4A4C3DA}" type="slidenum">
              <a:rPr lang="it-IT"/>
              <a:pPr>
                <a:defRPr/>
              </a:pPr>
              <a:t>‹N›</a:t>
            </a:fld>
            <a:endParaRPr lang="it-IT"/>
          </a:p>
        </p:txBody>
      </p:sp>
    </p:spTree>
    <p:extLst>
      <p:ext uri="{BB962C8B-B14F-4D97-AF65-F5344CB8AC3E}">
        <p14:creationId xmlns:p14="http://schemas.microsoft.com/office/powerpoint/2010/main" val="34135920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30936" y="457201"/>
            <a:ext cx="2948940" cy="1600197"/>
          </a:xfrm>
        </p:spPr>
        <p:txBody>
          <a:bodyPr anchor="b">
            <a:normAutofit/>
          </a:bodyPr>
          <a:lstStyle>
            <a:lvl1pPr>
              <a:defRPr sz="2400" b="0"/>
            </a:lvl1pPr>
          </a:lstStyle>
          <a:p>
            <a:r>
              <a:rPr lang="it-IT" smtClean="0"/>
              <a:t>Fare clic per modificare lo stile del titolo</a:t>
            </a:r>
            <a:endParaRPr lang="en-US" dirty="0"/>
          </a:p>
        </p:txBody>
      </p:sp>
      <p:sp>
        <p:nvSpPr>
          <p:cNvPr id="3" name="Content Placeholder 2"/>
          <p:cNvSpPr>
            <a:spLocks noGrp="1"/>
          </p:cNvSpPr>
          <p:nvPr>
            <p:ph idx="1"/>
          </p:nvPr>
        </p:nvSpPr>
        <p:spPr>
          <a:xfrm>
            <a:off x="3886200" y="990600"/>
            <a:ext cx="4629150" cy="48768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Text Placeholder 3"/>
          <p:cNvSpPr>
            <a:spLocks noGrp="1"/>
          </p:cNvSpPr>
          <p:nvPr>
            <p:ph type="body" sz="half" idx="2"/>
          </p:nvPr>
        </p:nvSpPr>
        <p:spPr>
          <a:xfrm>
            <a:off x="630936" y="2057399"/>
            <a:ext cx="2948940" cy="3810001"/>
          </a:xfrm>
        </p:spPr>
        <p:txBody>
          <a:bodyPr/>
          <a:lstStyle>
            <a:lvl1pPr marL="0" indent="0">
              <a:lnSpc>
                <a:spcPct val="90000"/>
              </a:lnSpc>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it-IT" smtClean="0"/>
              <a:t>Modifica gli stili del testo dello schema</a:t>
            </a:r>
          </a:p>
        </p:txBody>
      </p:sp>
      <p:sp>
        <p:nvSpPr>
          <p:cNvPr id="5" name="Date Placeholder 3"/>
          <p:cNvSpPr>
            <a:spLocks noGrp="1"/>
          </p:cNvSpPr>
          <p:nvPr>
            <p:ph type="dt" sz="half" idx="10"/>
          </p:nvPr>
        </p:nvSpPr>
        <p:spPr/>
        <p:txBody>
          <a:bodyPr/>
          <a:lstStyle>
            <a:lvl1pPr>
              <a:defRPr/>
            </a:lvl1pPr>
          </a:lstStyle>
          <a:p>
            <a:pPr>
              <a:defRPr/>
            </a:pPr>
            <a:fld id="{77F3E9F6-5F59-451A-BAB8-986A8179C8D5}" type="datetimeFigureOut">
              <a:rPr lang="it-IT"/>
              <a:pPr>
                <a:defRPr/>
              </a:pPr>
              <a:t>05/11/2018</a:t>
            </a:fld>
            <a:endParaRPr lang="it-IT"/>
          </a:p>
        </p:txBody>
      </p:sp>
      <p:sp>
        <p:nvSpPr>
          <p:cNvPr id="6" name="Footer Placeholder 4"/>
          <p:cNvSpPr>
            <a:spLocks noGrp="1"/>
          </p:cNvSpPr>
          <p:nvPr>
            <p:ph type="ftr" sz="quarter" idx="11"/>
          </p:nvPr>
        </p:nvSpPr>
        <p:spPr/>
        <p:txBody>
          <a:bodyPr/>
          <a:lstStyle>
            <a:lvl1pPr>
              <a:defRPr/>
            </a:lvl1pPr>
          </a:lstStyle>
          <a:p>
            <a:pPr>
              <a:defRPr/>
            </a:pPr>
            <a:endParaRPr lang="it-IT"/>
          </a:p>
        </p:txBody>
      </p:sp>
      <p:sp>
        <p:nvSpPr>
          <p:cNvPr id="7" name="Slide Number Placeholder 5"/>
          <p:cNvSpPr>
            <a:spLocks noGrp="1"/>
          </p:cNvSpPr>
          <p:nvPr>
            <p:ph type="sldNum" sz="quarter" idx="12"/>
          </p:nvPr>
        </p:nvSpPr>
        <p:spPr/>
        <p:txBody>
          <a:bodyPr/>
          <a:lstStyle>
            <a:lvl1pPr>
              <a:defRPr/>
            </a:lvl1pPr>
          </a:lstStyle>
          <a:p>
            <a:pPr>
              <a:defRPr/>
            </a:pPr>
            <a:fld id="{5CB92065-F6AA-4230-A69B-A3A431DA1195}" type="slidenum">
              <a:rPr lang="it-IT"/>
              <a:pPr>
                <a:defRPr/>
              </a:pPr>
              <a:t>‹N›</a:t>
            </a:fld>
            <a:endParaRPr lang="it-IT"/>
          </a:p>
        </p:txBody>
      </p:sp>
    </p:spTree>
    <p:extLst>
      <p:ext uri="{BB962C8B-B14F-4D97-AF65-F5344CB8AC3E}">
        <p14:creationId xmlns:p14="http://schemas.microsoft.com/office/powerpoint/2010/main" val="3441020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30936" y="457200"/>
            <a:ext cx="2948940" cy="1600200"/>
          </a:xfrm>
        </p:spPr>
        <p:txBody>
          <a:bodyPr anchor="b">
            <a:normAutofit/>
          </a:bodyPr>
          <a:lstStyle>
            <a:lvl1pPr>
              <a:defRPr sz="2400" b="0"/>
            </a:lvl1pPr>
          </a:lstStyle>
          <a:p>
            <a:r>
              <a:rPr lang="it-IT" smtClean="0"/>
              <a:t>Fare clic per modificare lo stile del titolo</a:t>
            </a:r>
            <a:endParaRPr lang="en-US" dirty="0"/>
          </a:p>
        </p:txBody>
      </p:sp>
      <p:sp>
        <p:nvSpPr>
          <p:cNvPr id="3" name="Picture Placeholder 2"/>
          <p:cNvSpPr>
            <a:spLocks noGrp="1"/>
          </p:cNvSpPr>
          <p:nvPr>
            <p:ph type="pic" idx="1"/>
          </p:nvPr>
        </p:nvSpPr>
        <p:spPr>
          <a:xfrm>
            <a:off x="3886200" y="990600"/>
            <a:ext cx="4629150" cy="4876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it-IT" noProof="0" smtClean="0"/>
              <a:t>Fare clic sull'icona per inserire un'immagine</a:t>
            </a:r>
            <a:endParaRPr lang="en-US" noProof="0" dirty="0"/>
          </a:p>
        </p:txBody>
      </p:sp>
      <p:sp>
        <p:nvSpPr>
          <p:cNvPr id="4" name="Text Placeholder 3"/>
          <p:cNvSpPr>
            <a:spLocks noGrp="1"/>
          </p:cNvSpPr>
          <p:nvPr>
            <p:ph type="body" sz="half" idx="2"/>
          </p:nvPr>
        </p:nvSpPr>
        <p:spPr>
          <a:xfrm>
            <a:off x="630936" y="2057400"/>
            <a:ext cx="2948940" cy="3810000"/>
          </a:xfrm>
        </p:spPr>
        <p:txBody>
          <a:bodyPr/>
          <a:lstStyle>
            <a:lvl1pPr marL="0" indent="0">
              <a:lnSpc>
                <a:spcPct val="90000"/>
              </a:lnSpc>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it-IT" smtClean="0"/>
              <a:t>Modifica gli stili del testo dello schema</a:t>
            </a:r>
          </a:p>
        </p:txBody>
      </p:sp>
      <p:sp>
        <p:nvSpPr>
          <p:cNvPr id="5" name="Date Placeholder 3"/>
          <p:cNvSpPr>
            <a:spLocks noGrp="1"/>
          </p:cNvSpPr>
          <p:nvPr>
            <p:ph type="dt" sz="half" idx="10"/>
          </p:nvPr>
        </p:nvSpPr>
        <p:spPr/>
        <p:txBody>
          <a:bodyPr/>
          <a:lstStyle>
            <a:lvl1pPr>
              <a:defRPr/>
            </a:lvl1pPr>
          </a:lstStyle>
          <a:p>
            <a:pPr>
              <a:defRPr/>
            </a:pPr>
            <a:fld id="{14EE7731-53E3-408A-A04C-FD49E667259F}" type="datetimeFigureOut">
              <a:rPr lang="it-IT"/>
              <a:pPr>
                <a:defRPr/>
              </a:pPr>
              <a:t>05/11/2018</a:t>
            </a:fld>
            <a:endParaRPr lang="it-IT"/>
          </a:p>
        </p:txBody>
      </p:sp>
      <p:sp>
        <p:nvSpPr>
          <p:cNvPr id="6" name="Footer Placeholder 4"/>
          <p:cNvSpPr>
            <a:spLocks noGrp="1"/>
          </p:cNvSpPr>
          <p:nvPr>
            <p:ph type="ftr" sz="quarter" idx="11"/>
          </p:nvPr>
        </p:nvSpPr>
        <p:spPr/>
        <p:txBody>
          <a:bodyPr/>
          <a:lstStyle>
            <a:lvl1pPr>
              <a:defRPr/>
            </a:lvl1pPr>
          </a:lstStyle>
          <a:p>
            <a:pPr>
              <a:defRPr/>
            </a:pPr>
            <a:endParaRPr lang="it-IT"/>
          </a:p>
        </p:txBody>
      </p:sp>
      <p:sp>
        <p:nvSpPr>
          <p:cNvPr id="7" name="Slide Number Placeholder 5"/>
          <p:cNvSpPr>
            <a:spLocks noGrp="1"/>
          </p:cNvSpPr>
          <p:nvPr>
            <p:ph type="sldNum" sz="quarter" idx="12"/>
          </p:nvPr>
        </p:nvSpPr>
        <p:spPr/>
        <p:txBody>
          <a:bodyPr/>
          <a:lstStyle>
            <a:lvl1pPr>
              <a:defRPr/>
            </a:lvl1pPr>
          </a:lstStyle>
          <a:p>
            <a:pPr>
              <a:defRPr/>
            </a:pPr>
            <a:fld id="{E9D055B2-153A-4CB2-8CDD-9B934DEC4A40}" type="slidenum">
              <a:rPr lang="it-IT"/>
              <a:pPr>
                <a:defRPr/>
              </a:pPr>
              <a:t>‹N›</a:t>
            </a:fld>
            <a:endParaRPr lang="it-IT"/>
          </a:p>
        </p:txBody>
      </p:sp>
    </p:spTree>
    <p:extLst>
      <p:ext uri="{BB962C8B-B14F-4D97-AF65-F5344CB8AC3E}">
        <p14:creationId xmlns:p14="http://schemas.microsoft.com/office/powerpoint/2010/main" val="17432017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33413"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it-IT" altLang="it-IT" smtClean="0"/>
              <a:t>Fare clic per modificare lo stile del titolo</a:t>
            </a:r>
            <a:endParaRPr lang="en-US" altLang="it-IT" smtClean="0"/>
          </a:p>
        </p:txBody>
      </p:sp>
      <p:sp>
        <p:nvSpPr>
          <p:cNvPr id="3" name="Text Placeholder 2"/>
          <p:cNvSpPr>
            <a:spLocks noGrp="1"/>
          </p:cNvSpPr>
          <p:nvPr>
            <p:ph type="body" idx="1"/>
          </p:nvPr>
        </p:nvSpPr>
        <p:spPr>
          <a:xfrm>
            <a:off x="633413" y="1828800"/>
            <a:ext cx="7886700" cy="4351338"/>
          </a:xfrm>
          <a:prstGeom prst="rect">
            <a:avLst/>
          </a:prstGeom>
        </p:spPr>
        <p:txBody>
          <a:bodyPr vert="horz" lIns="91440" tIns="45720" rIns="91440" bIns="45720" rtlCol="0">
            <a:normAutofit/>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825" smtClean="0">
                <a:solidFill>
                  <a:schemeClr val="tx1">
                    <a:lumMod val="65000"/>
                    <a:lumOff val="35000"/>
                  </a:schemeClr>
                </a:solidFill>
              </a:defRPr>
            </a:lvl1pPr>
          </a:lstStyle>
          <a:p>
            <a:pPr>
              <a:defRPr/>
            </a:pPr>
            <a:fld id="{9A22F91A-30F7-4336-830D-A31483EE117B}" type="datetimeFigureOut">
              <a:rPr lang="it-IT"/>
              <a:pPr>
                <a:defRPr/>
              </a:pPr>
              <a:t>05/11/2018</a:t>
            </a:fld>
            <a:endParaRPr lang="it-IT"/>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825">
                <a:solidFill>
                  <a:schemeClr val="tx1">
                    <a:lumMod val="65000"/>
                    <a:lumOff val="35000"/>
                  </a:schemeClr>
                </a:solidFill>
              </a:defRPr>
            </a:lvl1pPr>
          </a:lstStyle>
          <a:p>
            <a:pPr>
              <a:defRPr/>
            </a:pPr>
            <a:endParaRPr lang="it-IT"/>
          </a:p>
        </p:txBody>
      </p:sp>
      <p:sp>
        <p:nvSpPr>
          <p:cNvPr id="6" name="Slide Number Placeholder 5"/>
          <p:cNvSpPr>
            <a:spLocks noGrp="1"/>
          </p:cNvSpPr>
          <p:nvPr>
            <p:ph type="sldNum" sz="quarter" idx="4"/>
          </p:nvPr>
        </p:nvSpPr>
        <p:spPr>
          <a:xfrm>
            <a:off x="6462713" y="6356350"/>
            <a:ext cx="2057400" cy="365125"/>
          </a:xfrm>
          <a:prstGeom prst="rect">
            <a:avLst/>
          </a:prstGeom>
        </p:spPr>
        <p:txBody>
          <a:bodyPr vert="horz" lIns="91440" tIns="45720" rIns="91440" bIns="45720" rtlCol="0" anchor="ctr"/>
          <a:lstStyle>
            <a:lvl1pPr algn="r">
              <a:defRPr sz="825" smtClean="0">
                <a:solidFill>
                  <a:schemeClr val="tx1">
                    <a:tint val="75000"/>
                  </a:schemeClr>
                </a:solidFill>
              </a:defRPr>
            </a:lvl1pPr>
          </a:lstStyle>
          <a:p>
            <a:pPr>
              <a:defRPr/>
            </a:pPr>
            <a:fld id="{2A6E8BFA-114C-4AEA-BB44-0958C0084238}" type="slidenum">
              <a:rPr lang="it-IT"/>
              <a:pPr>
                <a:defRPr/>
              </a:pPr>
              <a:t>‹N›</a:t>
            </a:fld>
            <a:endParaRPr lang="it-IT"/>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txStyles>
    <p:titleStyle>
      <a:lvl1pPr algn="l" defTabSz="685800" rtl="0" fontAlgn="base">
        <a:lnSpc>
          <a:spcPct val="90000"/>
        </a:lnSpc>
        <a:spcBef>
          <a:spcPct val="0"/>
        </a:spcBef>
        <a:spcAft>
          <a:spcPct val="0"/>
        </a:spcAft>
        <a:defRPr sz="3300" kern="1200">
          <a:solidFill>
            <a:schemeClr val="tx1"/>
          </a:solidFill>
          <a:latin typeface="+mj-lt"/>
          <a:ea typeface="+mj-ea"/>
          <a:cs typeface="+mj-cs"/>
        </a:defRPr>
      </a:lvl1pPr>
      <a:lvl2pPr algn="l" defTabSz="685800" rtl="0" fontAlgn="base">
        <a:lnSpc>
          <a:spcPct val="90000"/>
        </a:lnSpc>
        <a:spcBef>
          <a:spcPct val="0"/>
        </a:spcBef>
        <a:spcAft>
          <a:spcPct val="0"/>
        </a:spcAft>
        <a:defRPr sz="3300">
          <a:solidFill>
            <a:schemeClr val="tx1"/>
          </a:solidFill>
          <a:latin typeface="Calibri Light" panose="020F0302020204030204" pitchFamily="34" charset="0"/>
        </a:defRPr>
      </a:lvl2pPr>
      <a:lvl3pPr algn="l" defTabSz="685800" rtl="0" fontAlgn="base">
        <a:lnSpc>
          <a:spcPct val="90000"/>
        </a:lnSpc>
        <a:spcBef>
          <a:spcPct val="0"/>
        </a:spcBef>
        <a:spcAft>
          <a:spcPct val="0"/>
        </a:spcAft>
        <a:defRPr sz="3300">
          <a:solidFill>
            <a:schemeClr val="tx1"/>
          </a:solidFill>
          <a:latin typeface="Calibri Light" panose="020F0302020204030204" pitchFamily="34" charset="0"/>
        </a:defRPr>
      </a:lvl3pPr>
      <a:lvl4pPr algn="l" defTabSz="685800" rtl="0" fontAlgn="base">
        <a:lnSpc>
          <a:spcPct val="90000"/>
        </a:lnSpc>
        <a:spcBef>
          <a:spcPct val="0"/>
        </a:spcBef>
        <a:spcAft>
          <a:spcPct val="0"/>
        </a:spcAft>
        <a:defRPr sz="3300">
          <a:solidFill>
            <a:schemeClr val="tx1"/>
          </a:solidFill>
          <a:latin typeface="Calibri Light" panose="020F0302020204030204" pitchFamily="34" charset="0"/>
        </a:defRPr>
      </a:lvl4pPr>
      <a:lvl5pPr algn="l" defTabSz="685800" rtl="0" fontAlgn="base">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50" indent="-171450" algn="l" defTabSz="685800" rtl="0" fontAlgn="base">
        <a:lnSpc>
          <a:spcPct val="90000"/>
        </a:lnSpc>
        <a:spcBef>
          <a:spcPts val="750"/>
        </a:spcBef>
        <a:spcAft>
          <a:spcPct val="0"/>
        </a:spcAft>
        <a:buFont typeface="Wingdings 2" panose="05020102010507070707" pitchFamily="18" charset="2"/>
        <a:buChar char=""/>
        <a:defRPr sz="2100" kern="1200">
          <a:solidFill>
            <a:schemeClr val="tx1"/>
          </a:solidFill>
          <a:latin typeface="+mn-lt"/>
          <a:ea typeface="+mn-ea"/>
          <a:cs typeface="+mn-cs"/>
        </a:defRPr>
      </a:lvl1pPr>
      <a:lvl2pPr marL="514350" indent="-171450" algn="l" defTabSz="685800" rtl="0" fontAlgn="base">
        <a:lnSpc>
          <a:spcPct val="90000"/>
        </a:lnSpc>
        <a:spcBef>
          <a:spcPts val="375"/>
        </a:spcBef>
        <a:spcAft>
          <a:spcPct val="0"/>
        </a:spcAft>
        <a:buFont typeface="Wingdings 2" panose="05020102010507070707" pitchFamily="18" charset="2"/>
        <a:buChar char=""/>
        <a:defRPr kern="1200">
          <a:solidFill>
            <a:schemeClr val="tx1"/>
          </a:solidFill>
          <a:latin typeface="+mn-lt"/>
          <a:ea typeface="+mn-ea"/>
          <a:cs typeface="+mn-cs"/>
        </a:defRPr>
      </a:lvl2pPr>
      <a:lvl3pPr marL="857250" indent="-171450" algn="l" defTabSz="685800" rtl="0" fontAlgn="base">
        <a:lnSpc>
          <a:spcPct val="90000"/>
        </a:lnSpc>
        <a:spcBef>
          <a:spcPts val="375"/>
        </a:spcBef>
        <a:spcAft>
          <a:spcPct val="0"/>
        </a:spcAft>
        <a:buFont typeface="Wingdings 2" panose="05020102010507070707" pitchFamily="18" charset="2"/>
        <a:buChar char=""/>
        <a:defRPr sz="1500" kern="1200">
          <a:solidFill>
            <a:schemeClr val="tx1"/>
          </a:solidFill>
          <a:latin typeface="+mn-lt"/>
          <a:ea typeface="+mn-ea"/>
          <a:cs typeface="+mn-cs"/>
        </a:defRPr>
      </a:lvl3pPr>
      <a:lvl4pPr marL="1200150" indent="-171450" algn="l" defTabSz="685800" rtl="0" fontAlgn="base">
        <a:lnSpc>
          <a:spcPct val="90000"/>
        </a:lnSpc>
        <a:spcBef>
          <a:spcPts val="375"/>
        </a:spcBef>
        <a:spcAft>
          <a:spcPct val="0"/>
        </a:spcAft>
        <a:buFont typeface="Wingdings 2" panose="05020102010507070707" pitchFamily="18" charset="2"/>
        <a:buChar char=""/>
        <a:defRPr sz="1300" kern="1200">
          <a:solidFill>
            <a:schemeClr val="tx1"/>
          </a:solidFill>
          <a:latin typeface="+mn-lt"/>
          <a:ea typeface="+mn-ea"/>
          <a:cs typeface="+mn-cs"/>
        </a:defRPr>
      </a:lvl4pPr>
      <a:lvl5pPr marL="1543050" indent="-171450" algn="l" defTabSz="685800" rtl="0" fontAlgn="base">
        <a:lnSpc>
          <a:spcPct val="90000"/>
        </a:lnSpc>
        <a:spcBef>
          <a:spcPts val="375"/>
        </a:spcBef>
        <a:spcAft>
          <a:spcPct val="0"/>
        </a:spcAft>
        <a:buFont typeface="Wingdings 2" panose="05020102010507070707" pitchFamily="18" charset="2"/>
        <a:buChar char=""/>
        <a:defRPr sz="1300" kern="1200">
          <a:solidFill>
            <a:schemeClr val="tx1"/>
          </a:solidFill>
          <a:latin typeface="+mn-lt"/>
          <a:ea typeface="+mn-ea"/>
          <a:cs typeface="+mn-cs"/>
        </a:defRPr>
      </a:lvl5pPr>
      <a:lvl6pPr marL="18859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6pPr>
      <a:lvl7pPr marL="22288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7pPr>
      <a:lvl8pPr marL="25717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8pPr>
      <a:lvl9pPr marL="29146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hemeOverride" Target="../theme/themeOverride1.xml"/><Relationship Id="rId5" Type="http://schemas.openxmlformats.org/officeDocument/2006/relationships/image" Target="../media/image2.png"/><Relationship Id="rId4" Type="http://schemas.openxmlformats.org/officeDocument/2006/relationships/image" Target="../media/image1.jpeg"/></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emf"/><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9" name="Text Box 9"/>
          <p:cNvSpPr txBox="1">
            <a:spLocks noChangeArrowheads="1"/>
          </p:cNvSpPr>
          <p:nvPr/>
        </p:nvSpPr>
        <p:spPr bwMode="auto">
          <a:xfrm>
            <a:off x="395536" y="1556792"/>
            <a:ext cx="8504682" cy="48628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defRPr/>
            </a:pPr>
            <a:r>
              <a:rPr lang="it-IT" altLang="it-IT" b="1" dirty="0" err="1" smtClean="0"/>
              <a:t>Cyberbullismo</a:t>
            </a:r>
            <a:endParaRPr lang="it-IT" altLang="it-IT" b="1" dirty="0" smtClean="0"/>
          </a:p>
          <a:p>
            <a:pPr algn="ctr" eaLnBrk="1" hangingPunct="1">
              <a:spcBef>
                <a:spcPct val="50000"/>
              </a:spcBef>
              <a:buFontTx/>
              <a:buNone/>
              <a:defRPr/>
            </a:pPr>
            <a:r>
              <a:rPr lang="it-IT" altLang="it-IT" b="1" dirty="0" smtClean="0"/>
              <a:t>Strumenti per riconoscerlo e prevenirlo:</a:t>
            </a:r>
          </a:p>
          <a:p>
            <a:pPr marL="457200" indent="-457200" eaLnBrk="1" hangingPunct="1">
              <a:spcBef>
                <a:spcPct val="50000"/>
              </a:spcBef>
              <a:defRPr/>
            </a:pPr>
            <a:r>
              <a:rPr lang="it-IT" altLang="it-IT" b="1" dirty="0"/>
              <a:t>L</a:t>
            </a:r>
            <a:r>
              <a:rPr lang="it-IT" altLang="it-IT" b="1" dirty="0" smtClean="0"/>
              <a:t>’ammonimento del Questore</a:t>
            </a:r>
          </a:p>
          <a:p>
            <a:pPr marL="457200" indent="-457200" eaLnBrk="1" hangingPunct="1">
              <a:spcBef>
                <a:spcPct val="50000"/>
              </a:spcBef>
              <a:defRPr/>
            </a:pPr>
            <a:r>
              <a:rPr lang="it-IT" altLang="it-IT" b="1" dirty="0"/>
              <a:t>I</a:t>
            </a:r>
            <a:r>
              <a:rPr lang="it-IT" altLang="it-IT" b="1" dirty="0" smtClean="0"/>
              <a:t>l protocollo Zeus</a:t>
            </a:r>
          </a:p>
          <a:p>
            <a:pPr marL="457200" indent="-457200" eaLnBrk="1" hangingPunct="1">
              <a:spcBef>
                <a:spcPct val="50000"/>
              </a:spcBef>
              <a:defRPr/>
            </a:pPr>
            <a:r>
              <a:rPr lang="it-IT" altLang="it-IT" b="1" dirty="0"/>
              <a:t>I</a:t>
            </a:r>
            <a:r>
              <a:rPr lang="it-IT" altLang="it-IT" b="1" smtClean="0"/>
              <a:t>l </a:t>
            </a:r>
            <a:r>
              <a:rPr lang="it-IT" altLang="it-IT" b="1" dirty="0" smtClean="0"/>
              <a:t>progetto blue box</a:t>
            </a:r>
          </a:p>
          <a:p>
            <a:pPr eaLnBrk="1" hangingPunct="1">
              <a:spcBef>
                <a:spcPct val="50000"/>
              </a:spcBef>
              <a:buFontTx/>
              <a:buNone/>
              <a:defRPr/>
            </a:pPr>
            <a:r>
              <a:rPr lang="it-IT" altLang="it-IT" sz="1800" b="1" dirty="0" smtClean="0"/>
              <a:t>      </a:t>
            </a:r>
          </a:p>
          <a:p>
            <a:pPr eaLnBrk="1" hangingPunct="1">
              <a:spcBef>
                <a:spcPct val="50000"/>
              </a:spcBef>
              <a:buFontTx/>
              <a:buNone/>
              <a:defRPr/>
            </a:pPr>
            <a:endParaRPr lang="it-IT" altLang="it-IT" sz="1800" b="1" dirty="0" smtClean="0"/>
          </a:p>
          <a:p>
            <a:pPr algn="ctr" eaLnBrk="1" hangingPunct="1">
              <a:spcBef>
                <a:spcPct val="0"/>
              </a:spcBef>
              <a:buFontTx/>
              <a:buNone/>
              <a:defRPr/>
            </a:pPr>
            <a:r>
              <a:rPr lang="it-IT" altLang="it-IT" sz="1400" b="1" dirty="0" smtClean="0"/>
              <a:t>                                                                                             </a:t>
            </a:r>
            <a:r>
              <a:rPr lang="it-IT" altLang="it-IT" sz="1600" b="1" dirty="0" err="1" smtClean="0"/>
              <a:t>Comm.Capo</a:t>
            </a:r>
            <a:r>
              <a:rPr lang="it-IT" altLang="it-IT" sz="1600" b="1" dirty="0" smtClean="0"/>
              <a:t> della Polizia Di  Stato              </a:t>
            </a:r>
          </a:p>
          <a:p>
            <a:pPr algn="ctr" eaLnBrk="1" hangingPunct="1">
              <a:spcBef>
                <a:spcPct val="0"/>
              </a:spcBef>
              <a:buFontTx/>
              <a:buNone/>
              <a:defRPr/>
            </a:pPr>
            <a:r>
              <a:rPr lang="it-IT" altLang="it-IT" sz="1600" b="1" dirty="0" smtClean="0"/>
              <a:t>                                                                               Dr. Luca </a:t>
            </a:r>
            <a:r>
              <a:rPr lang="it-IT" altLang="it-IT" sz="1600" b="1" dirty="0" err="1" smtClean="0"/>
              <a:t>Vincenzoni</a:t>
            </a:r>
            <a:endParaRPr lang="it-IT" altLang="it-IT" sz="1600" b="1" dirty="0" smtClean="0"/>
          </a:p>
        </p:txBody>
      </p:sp>
      <p:pic>
        <p:nvPicPr>
          <p:cNvPr id="2" name="Immagin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415213" y="185738"/>
            <a:ext cx="1323975" cy="165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0" name="Rettangolo 1"/>
          <p:cNvSpPr>
            <a:spLocks noChangeArrowheads="1"/>
          </p:cNvSpPr>
          <p:nvPr/>
        </p:nvSpPr>
        <p:spPr bwMode="auto">
          <a:xfrm>
            <a:off x="107950" y="395288"/>
            <a:ext cx="7200900" cy="9540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it-IT" altLang="it-IT" sz="2000" b="1" dirty="0"/>
              <a:t>QUESTURA DI MILANO</a:t>
            </a:r>
          </a:p>
          <a:p>
            <a:r>
              <a:rPr lang="it-IT" altLang="it-IT" dirty="0" smtClean="0"/>
              <a:t>DIVISIONE </a:t>
            </a:r>
            <a:r>
              <a:rPr lang="it-IT" altLang="it-IT" dirty="0"/>
              <a:t>ANTICRIMINE</a:t>
            </a:r>
          </a:p>
          <a:p>
            <a:r>
              <a:rPr lang="it-IT" altLang="it-IT" i="1" dirty="0"/>
              <a:t>UFFICIO STALKING,  MALTRATTAMENTI IN FAMIGLIA E MINORI</a:t>
            </a:r>
          </a:p>
        </p:txBody>
      </p:sp>
    </p:spTree>
  </p:cSld>
  <p:clrMapOvr>
    <a:masterClrMapping/>
  </p:clrMapOvr>
  <p:transition spd="slow">
    <p:rand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7"/>
          <p:cNvSpPr>
            <a:spLocks noChangeArrowheads="1"/>
          </p:cNvSpPr>
          <p:nvPr/>
        </p:nvSpPr>
        <p:spPr bwMode="auto">
          <a:xfrm>
            <a:off x="-114300" y="37909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tabLst>
                <a:tab pos="685800" algn="l"/>
              </a:tabLst>
              <a:defRPr>
                <a:solidFill>
                  <a:schemeClr val="tx1"/>
                </a:solidFill>
                <a:latin typeface="Arial" panose="020B0604020202020204" pitchFamily="34" charset="0"/>
              </a:defRPr>
            </a:lvl1pPr>
            <a:lvl2pPr marL="742950" indent="-285750">
              <a:tabLst>
                <a:tab pos="685800" algn="l"/>
              </a:tabLst>
              <a:defRPr>
                <a:solidFill>
                  <a:schemeClr val="tx1"/>
                </a:solidFill>
                <a:latin typeface="Arial" panose="020B0604020202020204" pitchFamily="34" charset="0"/>
              </a:defRPr>
            </a:lvl2pPr>
            <a:lvl3pPr marL="1143000" indent="-228600">
              <a:tabLst>
                <a:tab pos="685800" algn="l"/>
              </a:tabLst>
              <a:defRPr>
                <a:solidFill>
                  <a:schemeClr val="tx1"/>
                </a:solidFill>
                <a:latin typeface="Arial" panose="020B0604020202020204" pitchFamily="34" charset="0"/>
              </a:defRPr>
            </a:lvl3pPr>
            <a:lvl4pPr marL="1600200" indent="-228600">
              <a:tabLst>
                <a:tab pos="685800" algn="l"/>
              </a:tabLst>
              <a:defRPr>
                <a:solidFill>
                  <a:schemeClr val="tx1"/>
                </a:solidFill>
                <a:latin typeface="Arial" panose="020B0604020202020204" pitchFamily="34" charset="0"/>
              </a:defRPr>
            </a:lvl4pPr>
            <a:lvl5pPr marL="2057400" indent="-228600">
              <a:tabLst>
                <a:tab pos="685800"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685800"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685800"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685800"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685800" algn="l"/>
              </a:tabLst>
              <a:defRPr>
                <a:solidFill>
                  <a:schemeClr val="tx1"/>
                </a:solidFill>
                <a:latin typeface="Arial" panose="020B0604020202020204" pitchFamily="34" charset="0"/>
              </a:defRPr>
            </a:lvl9pPr>
          </a:lstStyle>
          <a:p>
            <a:pPr eaLnBrk="1" hangingPunct="1"/>
            <a:endParaRPr lang="it-IT" altLang="it-IT">
              <a:latin typeface="Calibri" panose="020F0502020204030204" pitchFamily="34" charset="0"/>
            </a:endParaRPr>
          </a:p>
        </p:txBody>
      </p:sp>
      <p:sp>
        <p:nvSpPr>
          <p:cNvPr id="2" name="Rettangolo 1"/>
          <p:cNvSpPr/>
          <p:nvPr/>
        </p:nvSpPr>
        <p:spPr>
          <a:xfrm>
            <a:off x="107950" y="2235637"/>
            <a:ext cx="8784530" cy="3847207"/>
          </a:xfrm>
          <a:prstGeom prst="rect">
            <a:avLst/>
          </a:prstGeom>
        </p:spPr>
        <p:txBody>
          <a:bodyPr wrap="square">
            <a:spAutoFit/>
          </a:bodyPr>
          <a:lstStyle/>
          <a:p>
            <a:pPr algn="ctr" eaLnBrk="1" hangingPunct="1">
              <a:spcBef>
                <a:spcPct val="20000"/>
              </a:spcBef>
              <a:defRPr/>
            </a:pPr>
            <a:r>
              <a:rPr lang="it-IT" sz="2000" b="1" kern="0" dirty="0" smtClean="0">
                <a:cs typeface="Arial" panose="020B0604020202020204" pitchFamily="34" charset="0"/>
              </a:rPr>
              <a:t>Attori del bullismo</a:t>
            </a:r>
          </a:p>
          <a:p>
            <a:pPr marL="342900" indent="-342900" algn="just" eaLnBrk="1" hangingPunct="1">
              <a:spcBef>
                <a:spcPct val="20000"/>
              </a:spcBef>
              <a:buFontTx/>
              <a:buChar char="•"/>
              <a:defRPr/>
            </a:pPr>
            <a:r>
              <a:rPr lang="it-IT" sz="2000" i="1" kern="0" dirty="0" smtClean="0">
                <a:solidFill>
                  <a:srgbClr val="660033"/>
                </a:solidFill>
                <a:cs typeface="Arial" panose="020B0604020202020204" pitchFamily="34" charset="0"/>
              </a:rPr>
              <a:t>Il </a:t>
            </a:r>
            <a:r>
              <a:rPr lang="it-IT" sz="2000" i="1" kern="0" dirty="0">
                <a:solidFill>
                  <a:srgbClr val="660033"/>
                </a:solidFill>
                <a:cs typeface="Arial" panose="020B0604020202020204" pitchFamily="34" charset="0"/>
              </a:rPr>
              <a:t>bullo: </a:t>
            </a:r>
            <a:r>
              <a:rPr lang="it-IT" sz="2000" kern="0" dirty="0">
                <a:solidFill>
                  <a:srgbClr val="000000"/>
                </a:solidFill>
                <a:cs typeface="Arial" panose="020B0604020202020204" pitchFamily="34" charset="0"/>
              </a:rPr>
              <a:t>chi prende attivamente l’iniziativa nel fare prepotenze ai </a:t>
            </a:r>
            <a:r>
              <a:rPr lang="it-IT" sz="2000" kern="0" dirty="0" smtClean="0">
                <a:solidFill>
                  <a:srgbClr val="000000"/>
                </a:solidFill>
                <a:cs typeface="Arial" panose="020B0604020202020204" pitchFamily="34" charset="0"/>
              </a:rPr>
              <a:t>compagni;</a:t>
            </a:r>
            <a:endParaRPr lang="it-IT" sz="2000" kern="0" dirty="0">
              <a:solidFill>
                <a:srgbClr val="660033"/>
              </a:solidFill>
              <a:cs typeface="Arial" panose="020B0604020202020204" pitchFamily="34" charset="0"/>
            </a:endParaRPr>
          </a:p>
          <a:p>
            <a:pPr marL="342900" indent="-342900" algn="just" eaLnBrk="1" hangingPunct="1">
              <a:spcBef>
                <a:spcPct val="20000"/>
              </a:spcBef>
              <a:buFontTx/>
              <a:buChar char="•"/>
              <a:defRPr/>
            </a:pPr>
            <a:r>
              <a:rPr lang="it-IT" sz="2000" i="1" kern="0" dirty="0" smtClean="0">
                <a:solidFill>
                  <a:srgbClr val="660033"/>
                </a:solidFill>
                <a:cs typeface="Arial" panose="020B0604020202020204" pitchFamily="34" charset="0"/>
              </a:rPr>
              <a:t>L’aiutante</a:t>
            </a:r>
            <a:r>
              <a:rPr lang="it-IT" sz="2000" i="1" kern="0" dirty="0">
                <a:solidFill>
                  <a:srgbClr val="660033"/>
                </a:solidFill>
                <a:cs typeface="Arial" panose="020B0604020202020204" pitchFamily="34" charset="0"/>
              </a:rPr>
              <a:t>: </a:t>
            </a:r>
            <a:r>
              <a:rPr lang="it-IT" sz="2000" kern="0" dirty="0">
                <a:solidFill>
                  <a:srgbClr val="000000"/>
                </a:solidFill>
                <a:cs typeface="Arial" panose="020B0604020202020204" pitchFamily="34" charset="0"/>
              </a:rPr>
              <a:t>chi agisce in modo prepotente ma come “seguace” del </a:t>
            </a:r>
            <a:r>
              <a:rPr lang="it-IT" sz="2000" kern="0" dirty="0" smtClean="0">
                <a:solidFill>
                  <a:srgbClr val="000000"/>
                </a:solidFill>
                <a:cs typeface="Arial" panose="020B0604020202020204" pitchFamily="34" charset="0"/>
              </a:rPr>
              <a:t>bullo;</a:t>
            </a:r>
            <a:endParaRPr lang="it-IT" sz="2000" i="1" kern="0" dirty="0">
              <a:solidFill>
                <a:srgbClr val="660033"/>
              </a:solidFill>
              <a:cs typeface="Arial" panose="020B0604020202020204" pitchFamily="34" charset="0"/>
            </a:endParaRPr>
          </a:p>
          <a:p>
            <a:pPr marL="342900" indent="-342900" algn="just" eaLnBrk="1" hangingPunct="1">
              <a:spcBef>
                <a:spcPct val="20000"/>
              </a:spcBef>
              <a:buFontTx/>
              <a:buChar char="•"/>
              <a:defRPr/>
            </a:pPr>
            <a:r>
              <a:rPr lang="it-IT" sz="2000" i="1" kern="0" dirty="0" smtClean="0">
                <a:solidFill>
                  <a:srgbClr val="660033"/>
                </a:solidFill>
                <a:cs typeface="Arial" panose="020B0604020202020204" pitchFamily="34" charset="0"/>
              </a:rPr>
              <a:t>Il </a:t>
            </a:r>
            <a:r>
              <a:rPr lang="it-IT" sz="2000" i="1" kern="0" dirty="0">
                <a:solidFill>
                  <a:srgbClr val="660033"/>
                </a:solidFill>
                <a:cs typeface="Arial" panose="020B0604020202020204" pitchFamily="34" charset="0"/>
              </a:rPr>
              <a:t>sostenitore: </a:t>
            </a:r>
            <a:r>
              <a:rPr lang="it-IT" sz="2000" kern="0" dirty="0">
                <a:solidFill>
                  <a:srgbClr val="000000"/>
                </a:solidFill>
                <a:cs typeface="Arial" panose="020B0604020202020204" pitchFamily="34" charset="0"/>
              </a:rPr>
              <a:t>chi rinforza il comportamento del bullo, ridendo, incitandolo o semplicemente stando a </a:t>
            </a:r>
            <a:r>
              <a:rPr lang="it-IT" sz="2000" kern="0" dirty="0" smtClean="0">
                <a:solidFill>
                  <a:srgbClr val="000000"/>
                </a:solidFill>
                <a:cs typeface="Arial" panose="020B0604020202020204" pitchFamily="34" charset="0"/>
              </a:rPr>
              <a:t>guardare;</a:t>
            </a:r>
            <a:endParaRPr lang="it-IT" sz="2000" i="1" kern="0" dirty="0">
              <a:solidFill>
                <a:srgbClr val="660033"/>
              </a:solidFill>
              <a:cs typeface="Arial" panose="020B0604020202020204" pitchFamily="34" charset="0"/>
            </a:endParaRPr>
          </a:p>
          <a:p>
            <a:pPr marL="342900" indent="-342900" algn="just" eaLnBrk="1" hangingPunct="1">
              <a:spcBef>
                <a:spcPct val="20000"/>
              </a:spcBef>
              <a:buFontTx/>
              <a:buChar char="•"/>
              <a:defRPr/>
            </a:pPr>
            <a:r>
              <a:rPr lang="it-IT" sz="2000" i="1" kern="0" dirty="0">
                <a:solidFill>
                  <a:srgbClr val="660033"/>
                </a:solidFill>
                <a:cs typeface="Arial" panose="020B0604020202020204" pitchFamily="34" charset="0"/>
              </a:rPr>
              <a:t>Il difensore: </a:t>
            </a:r>
            <a:r>
              <a:rPr lang="it-IT" sz="2000" kern="0" dirty="0">
                <a:solidFill>
                  <a:srgbClr val="000000"/>
                </a:solidFill>
                <a:cs typeface="Arial" panose="020B0604020202020204" pitchFamily="34" charset="0"/>
              </a:rPr>
              <a:t>chi prende le difese della vittima consolandola o cercando di far cessare le </a:t>
            </a:r>
            <a:r>
              <a:rPr lang="it-IT" sz="2000" kern="0" dirty="0" smtClean="0">
                <a:solidFill>
                  <a:srgbClr val="000000"/>
                </a:solidFill>
                <a:cs typeface="Arial" panose="020B0604020202020204" pitchFamily="34" charset="0"/>
              </a:rPr>
              <a:t>prepotenze;</a:t>
            </a:r>
            <a:endParaRPr lang="it-IT" sz="2000" kern="0" dirty="0">
              <a:solidFill>
                <a:srgbClr val="000000"/>
              </a:solidFill>
              <a:cs typeface="Arial" panose="020B0604020202020204" pitchFamily="34" charset="0"/>
            </a:endParaRPr>
          </a:p>
          <a:p>
            <a:pPr marL="342900" indent="-342900" algn="just" eaLnBrk="1" hangingPunct="1">
              <a:spcBef>
                <a:spcPct val="20000"/>
              </a:spcBef>
              <a:buFontTx/>
              <a:buChar char="•"/>
              <a:defRPr/>
            </a:pPr>
            <a:r>
              <a:rPr lang="it-IT" sz="2000" i="1" kern="0" dirty="0">
                <a:solidFill>
                  <a:srgbClr val="660033"/>
                </a:solidFill>
                <a:cs typeface="Arial" panose="020B0604020202020204" pitchFamily="34" charset="0"/>
              </a:rPr>
              <a:t>L’esterno: </a:t>
            </a:r>
            <a:r>
              <a:rPr lang="it-IT" sz="2000" kern="0" dirty="0">
                <a:solidFill>
                  <a:srgbClr val="000000"/>
                </a:solidFill>
                <a:cs typeface="Arial" panose="020B0604020202020204" pitchFamily="34" charset="0"/>
              </a:rPr>
              <a:t>chi non fa niente ed evita il coinvolgimento diretto o indiretto in situazione di </a:t>
            </a:r>
            <a:r>
              <a:rPr lang="it-IT" sz="2000" kern="0" dirty="0" smtClean="0">
                <a:solidFill>
                  <a:srgbClr val="000000"/>
                </a:solidFill>
                <a:cs typeface="Arial" panose="020B0604020202020204" pitchFamily="34" charset="0"/>
              </a:rPr>
              <a:t>prepotenza;</a:t>
            </a:r>
            <a:endParaRPr lang="it-IT" sz="2000" i="1" kern="0" dirty="0">
              <a:solidFill>
                <a:srgbClr val="660033"/>
              </a:solidFill>
              <a:cs typeface="Arial" panose="020B0604020202020204" pitchFamily="34" charset="0"/>
            </a:endParaRPr>
          </a:p>
          <a:p>
            <a:pPr marL="342900" indent="-342900" algn="just" eaLnBrk="1" hangingPunct="1">
              <a:spcBef>
                <a:spcPct val="20000"/>
              </a:spcBef>
              <a:buFontTx/>
              <a:buChar char="•"/>
              <a:defRPr/>
            </a:pPr>
            <a:r>
              <a:rPr lang="it-IT" sz="2000" i="1" kern="0" dirty="0">
                <a:solidFill>
                  <a:srgbClr val="660033"/>
                </a:solidFill>
                <a:cs typeface="Arial" panose="020B0604020202020204" pitchFamily="34" charset="0"/>
              </a:rPr>
              <a:t>La vittima: </a:t>
            </a:r>
            <a:r>
              <a:rPr lang="it-IT" sz="2000" kern="0" dirty="0">
                <a:solidFill>
                  <a:srgbClr val="000000"/>
                </a:solidFill>
                <a:cs typeface="Arial" panose="020B0604020202020204" pitchFamily="34" charset="0"/>
              </a:rPr>
              <a:t>chi subisce più spesso le </a:t>
            </a:r>
            <a:r>
              <a:rPr lang="it-IT" sz="2000" kern="0" dirty="0" smtClean="0">
                <a:solidFill>
                  <a:srgbClr val="000000"/>
                </a:solidFill>
                <a:cs typeface="Arial" panose="020B0604020202020204" pitchFamily="34" charset="0"/>
              </a:rPr>
              <a:t>prepotenze.</a:t>
            </a:r>
            <a:endParaRPr lang="it-IT" sz="2000" kern="0" dirty="0">
              <a:solidFill>
                <a:srgbClr val="660033"/>
              </a:solidFill>
              <a:cs typeface="Arial" panose="020B0604020202020204" pitchFamily="34" charset="0"/>
            </a:endParaRPr>
          </a:p>
        </p:txBody>
      </p:sp>
      <p:pic>
        <p:nvPicPr>
          <p:cNvPr id="13316" name="Immagin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415213" y="185738"/>
            <a:ext cx="1323975" cy="165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7" name="Rettangolo 1"/>
          <p:cNvSpPr>
            <a:spLocks noChangeArrowheads="1"/>
          </p:cNvSpPr>
          <p:nvPr/>
        </p:nvSpPr>
        <p:spPr bwMode="auto">
          <a:xfrm>
            <a:off x="107950" y="395288"/>
            <a:ext cx="7200900" cy="9540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it-IT" altLang="it-IT" sz="2000" b="1" dirty="0"/>
              <a:t>QUESTURA DI MILANO</a:t>
            </a:r>
          </a:p>
          <a:p>
            <a:r>
              <a:rPr lang="it-IT" altLang="it-IT" dirty="0" smtClean="0"/>
              <a:t>DIVISIONE </a:t>
            </a:r>
            <a:r>
              <a:rPr lang="it-IT" altLang="it-IT" dirty="0"/>
              <a:t>ANTICRIMINE</a:t>
            </a:r>
          </a:p>
          <a:p>
            <a:r>
              <a:rPr lang="it-IT" altLang="it-IT" i="1" dirty="0"/>
              <a:t>UFFICIO STALKING,  MALTRATTAMENTI IN FAMIGLIA E MINORI</a:t>
            </a:r>
          </a:p>
        </p:txBody>
      </p:sp>
    </p:spTree>
  </p:cSld>
  <p:clrMapOvr>
    <a:masterClrMapping/>
  </p:clrMapOvr>
  <p:transition spd="slow">
    <p:random/>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3" name="Segnaposto contenut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53433" y="2029990"/>
            <a:ext cx="5846659" cy="435133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2" name="Immagin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415213" y="185738"/>
            <a:ext cx="1323975" cy="165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4" name="Rettangolo 1"/>
          <p:cNvSpPr>
            <a:spLocks noChangeArrowheads="1"/>
          </p:cNvSpPr>
          <p:nvPr/>
        </p:nvSpPr>
        <p:spPr bwMode="auto">
          <a:xfrm>
            <a:off x="107950" y="395288"/>
            <a:ext cx="7200900" cy="9540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it-IT" altLang="it-IT" sz="2000" b="1" dirty="0"/>
              <a:t>QUESTURA DI MILANO</a:t>
            </a:r>
          </a:p>
          <a:p>
            <a:r>
              <a:rPr lang="it-IT" altLang="it-IT" dirty="0" smtClean="0"/>
              <a:t>DIVISIONE </a:t>
            </a:r>
            <a:r>
              <a:rPr lang="it-IT" altLang="it-IT" dirty="0"/>
              <a:t>ANTICRIMINE</a:t>
            </a:r>
          </a:p>
          <a:p>
            <a:r>
              <a:rPr lang="it-IT" altLang="it-IT" i="1" dirty="0"/>
              <a:t>UFFICIO STALKING,  MALTRATTAMENTI IN FAMIGLIA E MINORI</a:t>
            </a:r>
          </a:p>
        </p:txBody>
      </p:sp>
    </p:spTree>
  </p:cSld>
  <p:clrMapOvr>
    <a:masterClrMapping/>
  </p:clrMapOvr>
  <p:transition spd="slow">
    <p:random/>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olo 1"/>
          <p:cNvSpPr>
            <a:spLocks noGrp="1"/>
          </p:cNvSpPr>
          <p:nvPr>
            <p:ph type="title"/>
          </p:nvPr>
        </p:nvSpPr>
        <p:spPr>
          <a:xfrm>
            <a:off x="395288" y="1628800"/>
            <a:ext cx="7886700" cy="1325563"/>
          </a:xfrm>
        </p:spPr>
        <p:txBody>
          <a:bodyPr/>
          <a:lstStyle/>
          <a:p>
            <a:r>
              <a:rPr lang="it-IT" altLang="it-IT" b="1" dirty="0" smtClean="0"/>
              <a:t>Bullismo: le responsabilità</a:t>
            </a:r>
            <a:r>
              <a:rPr lang="it-IT" altLang="it-IT" dirty="0" smtClean="0"/>
              <a:t/>
            </a:r>
            <a:br>
              <a:rPr lang="it-IT" altLang="it-IT" dirty="0" smtClean="0"/>
            </a:br>
            <a:endParaRPr lang="it-IT" altLang="it-IT" dirty="0" smtClean="0"/>
          </a:p>
        </p:txBody>
      </p:sp>
      <p:sp>
        <p:nvSpPr>
          <p:cNvPr id="14339" name="Segnaposto contenuto 2"/>
          <p:cNvSpPr>
            <a:spLocks noGrp="1"/>
          </p:cNvSpPr>
          <p:nvPr>
            <p:ph idx="1"/>
          </p:nvPr>
        </p:nvSpPr>
        <p:spPr bwMode="auto">
          <a:xfrm>
            <a:off x="395288" y="2484661"/>
            <a:ext cx="7886700" cy="4351338"/>
          </a:xfrm>
        </p:spPr>
        <p:txBody>
          <a:bodyPr wrap="square" numCol="1" anchor="t" anchorCtr="0" compatLnSpc="1">
            <a:prstTxWarp prst="textNoShape">
              <a:avLst/>
            </a:prstTxWarp>
          </a:bodyPr>
          <a:lstStyle/>
          <a:p>
            <a:pPr algn="just"/>
            <a:r>
              <a:rPr lang="it-IT" altLang="it-IT" sz="2000" b="1" dirty="0" smtClean="0">
                <a:latin typeface="Arial" panose="020B0604020202020204" pitchFamily="34" charset="0"/>
                <a:cs typeface="Arial" panose="020B0604020202020204" pitchFamily="34" charset="0"/>
              </a:rPr>
              <a:t>Gli obblighi degli insegnanti in qualità di pubblici ufficiali:</a:t>
            </a:r>
            <a:endParaRPr lang="it-IT" altLang="it-IT" sz="2000" dirty="0" smtClean="0">
              <a:latin typeface="Arial" panose="020B0604020202020204" pitchFamily="34" charset="0"/>
              <a:cs typeface="Arial" panose="020B0604020202020204" pitchFamily="34" charset="0"/>
            </a:endParaRPr>
          </a:p>
          <a:p>
            <a:pPr algn="just"/>
            <a:r>
              <a:rPr lang="it-IT" altLang="it-IT" sz="2000" dirty="0" smtClean="0">
                <a:latin typeface="Arial" panose="020B0604020202020204" pitchFamily="34" charset="0"/>
                <a:cs typeface="Arial" panose="020B0604020202020204" pitchFamily="34" charset="0"/>
              </a:rPr>
              <a:t>Gli insegnanti delle scuole pubbliche e paritarie assumono durante il servizio la qualifica di </a:t>
            </a:r>
            <a:r>
              <a:rPr lang="it-IT" altLang="it-IT" sz="2000" b="1" dirty="0" smtClean="0">
                <a:latin typeface="Arial" panose="020B0604020202020204" pitchFamily="34" charset="0"/>
                <a:cs typeface="Arial" panose="020B0604020202020204" pitchFamily="34" charset="0"/>
              </a:rPr>
              <a:t>pubblico ufficial</a:t>
            </a:r>
            <a:r>
              <a:rPr lang="it-IT" altLang="it-IT" sz="2000" dirty="0" smtClean="0">
                <a:latin typeface="Arial" panose="020B0604020202020204" pitchFamily="34" charset="0"/>
                <a:cs typeface="Arial" panose="020B0604020202020204" pitchFamily="34" charset="0"/>
              </a:rPr>
              <a:t>e ai sensi dell’art 357 del c.p. (ciò vale anche per il personale non docente seppur con qualche distinguo);</a:t>
            </a:r>
          </a:p>
          <a:p>
            <a:pPr algn="just"/>
            <a:r>
              <a:rPr lang="it-IT" altLang="it-IT" sz="2000" dirty="0" smtClean="0">
                <a:latin typeface="Arial" panose="020B0604020202020204" pitchFamily="34" charset="0"/>
                <a:cs typeface="Arial" panose="020B0604020202020204" pitchFamily="34" charset="0"/>
              </a:rPr>
              <a:t>L’insegnante, come ogni altro pubblico ufficiale, ha l’</a:t>
            </a:r>
            <a:r>
              <a:rPr lang="it-IT" altLang="it-IT" sz="2000" b="1" dirty="0" smtClean="0">
                <a:latin typeface="Arial" panose="020B0604020202020204" pitchFamily="34" charset="0"/>
                <a:cs typeface="Arial" panose="020B0604020202020204" pitchFamily="34" charset="0"/>
              </a:rPr>
              <a:t>obbligo di riferire le notizie di reato di cui venga a conoscenza nell’esercizio delle sue funzioni</a:t>
            </a:r>
            <a:r>
              <a:rPr lang="it-IT" altLang="it-IT" sz="2000" dirty="0" smtClean="0">
                <a:latin typeface="Arial" panose="020B0604020202020204" pitchFamily="34" charset="0"/>
                <a:cs typeface="Arial" panose="020B0604020202020204" pitchFamily="34" charset="0"/>
              </a:rPr>
              <a:t>, ciò significa che se all’interno dell’edificio scolastico si verifica la commissione di un reato perseguibile d’ufficio è obbligato a riferire all’Autorità Giudiziaria l’accaduto. In caso ometta o ritardi nella denuncia all’Autorità giudiziaria, l’insegnante incorre in reato punito con multa da 30€ a 500€.</a:t>
            </a:r>
          </a:p>
        </p:txBody>
      </p:sp>
      <p:pic>
        <p:nvPicPr>
          <p:cNvPr id="14340" name="Immagin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415213" y="185738"/>
            <a:ext cx="1323975" cy="165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1" name="Rettangolo 1"/>
          <p:cNvSpPr>
            <a:spLocks noChangeArrowheads="1"/>
          </p:cNvSpPr>
          <p:nvPr/>
        </p:nvSpPr>
        <p:spPr bwMode="auto">
          <a:xfrm>
            <a:off x="107950" y="395288"/>
            <a:ext cx="7200900" cy="9540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it-IT" altLang="it-IT" sz="2000" b="1" dirty="0"/>
              <a:t>QUESTURA DI MILANO</a:t>
            </a:r>
          </a:p>
          <a:p>
            <a:r>
              <a:rPr lang="it-IT" altLang="it-IT" dirty="0" smtClean="0"/>
              <a:t>DIVISIONE </a:t>
            </a:r>
            <a:r>
              <a:rPr lang="it-IT" altLang="it-IT" dirty="0"/>
              <a:t>ANTICRIMINE</a:t>
            </a:r>
          </a:p>
          <a:p>
            <a:r>
              <a:rPr lang="it-IT" altLang="it-IT" i="1" dirty="0"/>
              <a:t>UFFICIO STALKING,  MALTRATTAMENTI IN FAMIGLIA E MINORI</a:t>
            </a:r>
          </a:p>
        </p:txBody>
      </p:sp>
    </p:spTree>
  </p:cSld>
  <p:clrMapOvr>
    <a:masterClrMapping/>
  </p:clrMapOvr>
  <p:transition spd="slow">
    <p:random/>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107950" y="1873251"/>
            <a:ext cx="8412163" cy="4400574"/>
          </a:xfrm>
        </p:spPr>
        <p:txBody>
          <a:bodyPr>
            <a:normAutofit fontScale="77500" lnSpcReduction="20000"/>
          </a:bodyPr>
          <a:lstStyle/>
          <a:p>
            <a:pPr algn="just"/>
            <a:r>
              <a:rPr lang="it-IT" dirty="0" err="1"/>
              <a:t>Cass</a:t>
            </a:r>
            <a:r>
              <a:rPr lang="it-IT" dirty="0"/>
              <a:t>. </a:t>
            </a:r>
            <a:r>
              <a:rPr lang="it-IT" dirty="0" err="1"/>
              <a:t>pen</a:t>
            </a:r>
            <a:r>
              <a:rPr lang="it-IT" dirty="0"/>
              <a:t>. Sez. VI, 01/03/1996, n. 8620 In tema di determinazione della qualità di incaricato di un pubblico servizio, il bidello di scuola, accanto a prestazioni di carattere meramente materiale, che sono la maggioranza, svolge anche mansioni di vigilanza, sorveglianza degli alunni, guardiania e custodia dei locali, che non si esauriscono nell’espletamento di un lavoro meramente manuale, ma che, implicando conoscenza e applicazione delle relative normative scolastiche sia pure a livello esecutivo, presentano aspetti collaborativi, complementari e integrativi delle funzioni pubbliche devolute ai capi di istituto e agli insegnanti in materia di sicurezza, ordine e disciplina all’interno dell’area scolastica.</a:t>
            </a:r>
          </a:p>
          <a:p>
            <a:endParaRPr lang="it-IT" dirty="0"/>
          </a:p>
          <a:p>
            <a:pPr algn="just"/>
            <a:r>
              <a:rPr lang="it-IT" dirty="0"/>
              <a:t>Nei limiti di queste ultime incombenze, compete ai bidelli la qualifica di incaricati di un pubblico servizio. </a:t>
            </a:r>
            <a:r>
              <a:rPr lang="it-IT" dirty="0" err="1"/>
              <a:t>Cass</a:t>
            </a:r>
            <a:r>
              <a:rPr lang="it-IT" dirty="0"/>
              <a:t>. </a:t>
            </a:r>
            <a:r>
              <a:rPr lang="it-IT" dirty="0" err="1"/>
              <a:t>pen</a:t>
            </a:r>
            <a:r>
              <a:rPr lang="it-IT" dirty="0"/>
              <a:t>. Sez. VI, 07/03/2000, n. 5543 (</a:t>
            </a:r>
            <a:r>
              <a:rPr lang="it-IT" dirty="0" err="1"/>
              <a:t>rv</a:t>
            </a:r>
            <a:r>
              <a:rPr lang="it-IT" dirty="0"/>
              <a:t>. 220523) Ai bidelli delle scuole elementari compete la qualifica di incaricati di pubblico servizio con riferimento all’art. 358 comma 2 c.p. (modificato dall’art. 18 l. 26 aprile 1990 n. 96). Infatti, anche se la l. n. 86 del 1990 ha introdotto nel testo dell’art. 358 citato una nozione di incaricato di pubblico servizio più restrittiva di quella precedente, non è dubbio che i bidelli di scuola elementare, accanto a prestazioni prettamente materiali (pulizia delle aule, riordino e manutenzione dei locali, ecc.), svolgono anche mansioni di vigilanza e sorveglianza degli alunni, che non si esauriscono nell’espletamento di un lavoro soltanto materiale, in quanto, implicando conoscenza ed applicazione di elementari regole normative scolastiche, presentano aspetti collaborativi, complementari ed integrativi delle funzioni pubbliche devolute ai capi d’istituto e agli insegnanti in materia di sicurezza, ordine e disciplina all’interno dell’area scolastica. </a:t>
            </a:r>
            <a:r>
              <a:rPr lang="it-IT" dirty="0" err="1"/>
              <a:t>Cass</a:t>
            </a:r>
            <a:r>
              <a:rPr lang="it-IT" dirty="0"/>
              <a:t>. </a:t>
            </a:r>
            <a:r>
              <a:rPr lang="it-IT" dirty="0" err="1"/>
              <a:t>pen</a:t>
            </a:r>
            <a:r>
              <a:rPr lang="it-IT" dirty="0"/>
              <a:t>. Sez. III, 17/10/1997, n. 10657.</a:t>
            </a:r>
          </a:p>
        </p:txBody>
      </p:sp>
      <p:sp>
        <p:nvSpPr>
          <p:cNvPr id="4" name="Rettangolo 1"/>
          <p:cNvSpPr>
            <a:spLocks noChangeArrowheads="1"/>
          </p:cNvSpPr>
          <p:nvPr/>
        </p:nvSpPr>
        <p:spPr bwMode="auto">
          <a:xfrm>
            <a:off x="107950" y="395288"/>
            <a:ext cx="7200900" cy="9540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it-IT" altLang="it-IT" sz="2000" b="1" dirty="0"/>
              <a:t>QUESTURA DI MILANO</a:t>
            </a:r>
          </a:p>
          <a:p>
            <a:r>
              <a:rPr lang="it-IT" altLang="it-IT" dirty="0" smtClean="0"/>
              <a:t>DIVISIONE </a:t>
            </a:r>
            <a:r>
              <a:rPr lang="it-IT" altLang="it-IT" dirty="0"/>
              <a:t>ANTICRIMINE</a:t>
            </a:r>
          </a:p>
          <a:p>
            <a:r>
              <a:rPr lang="it-IT" altLang="it-IT" i="1" dirty="0"/>
              <a:t>UFFICIO STALKING,  MALTRATTAMENTI IN FAMIGLIA E MINORI</a:t>
            </a:r>
          </a:p>
        </p:txBody>
      </p:sp>
      <p:pic>
        <p:nvPicPr>
          <p:cNvPr id="6" name="Immagin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415213" y="185738"/>
            <a:ext cx="1323975" cy="165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4842600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olo 1"/>
          <p:cNvSpPr>
            <a:spLocks noGrp="1"/>
          </p:cNvSpPr>
          <p:nvPr>
            <p:ph type="title"/>
          </p:nvPr>
        </p:nvSpPr>
        <p:spPr>
          <a:xfrm>
            <a:off x="457200" y="2838450"/>
            <a:ext cx="8229600" cy="1012825"/>
          </a:xfrm>
        </p:spPr>
        <p:txBody>
          <a:bodyPr/>
          <a:lstStyle/>
          <a:p>
            <a:r>
              <a:rPr lang="it-IT" altLang="it-IT" b="1" smtClean="0"/>
              <a:t>L’imputabilità del bullo minorenne</a:t>
            </a:r>
            <a:r>
              <a:rPr lang="it-IT" altLang="it-IT" smtClean="0"/>
              <a:t/>
            </a:r>
            <a:br>
              <a:rPr lang="it-IT" altLang="it-IT" smtClean="0"/>
            </a:br>
            <a:endParaRPr lang="it-IT" altLang="it-IT" smtClean="0"/>
          </a:p>
        </p:txBody>
      </p:sp>
      <p:sp>
        <p:nvSpPr>
          <p:cNvPr id="15363" name="Segnaposto contenuto 2"/>
          <p:cNvSpPr>
            <a:spLocks noGrp="1"/>
          </p:cNvSpPr>
          <p:nvPr>
            <p:ph idx="1"/>
          </p:nvPr>
        </p:nvSpPr>
        <p:spPr bwMode="auto">
          <a:xfrm>
            <a:off x="628650" y="3716338"/>
            <a:ext cx="7886700" cy="4351337"/>
          </a:xfrm>
        </p:spPr>
        <p:txBody>
          <a:bodyPr wrap="square" numCol="1" anchor="t" anchorCtr="0" compatLnSpc="1">
            <a:prstTxWarp prst="textNoShape">
              <a:avLst/>
            </a:prstTxWarp>
          </a:bodyPr>
          <a:lstStyle/>
          <a:p>
            <a:r>
              <a:rPr lang="it-IT" altLang="it-IT" smtClean="0"/>
              <a:t>Il minore di anni 14 non è mai imputabile penalmente</a:t>
            </a:r>
          </a:p>
          <a:p>
            <a:r>
              <a:rPr lang="it-IT" altLang="it-IT" smtClean="0"/>
              <a:t>Il minore tra i 14 e i 18 anni è imputabile se viene dimostrata la sua capacità di intendere e di volere attraverso consulenti professionali psichiatri. </a:t>
            </a:r>
          </a:p>
        </p:txBody>
      </p:sp>
      <p:pic>
        <p:nvPicPr>
          <p:cNvPr id="15364" name="Immagin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415213" y="185738"/>
            <a:ext cx="1323975" cy="165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5" name="Rettangolo 1"/>
          <p:cNvSpPr>
            <a:spLocks noChangeArrowheads="1"/>
          </p:cNvSpPr>
          <p:nvPr/>
        </p:nvSpPr>
        <p:spPr bwMode="auto">
          <a:xfrm>
            <a:off x="107950" y="395288"/>
            <a:ext cx="7200900" cy="9540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it-IT" altLang="it-IT" sz="2000" b="1" dirty="0"/>
              <a:t>QUESTURA DI MILANO</a:t>
            </a:r>
          </a:p>
          <a:p>
            <a:r>
              <a:rPr lang="it-IT" altLang="it-IT" dirty="0" smtClean="0"/>
              <a:t>DIVISIONE </a:t>
            </a:r>
            <a:r>
              <a:rPr lang="it-IT" altLang="it-IT" dirty="0"/>
              <a:t>ANTICRIMINE</a:t>
            </a:r>
          </a:p>
          <a:p>
            <a:r>
              <a:rPr lang="it-IT" altLang="it-IT" i="1" dirty="0"/>
              <a:t>UFFICIO STALKING,  MALTRATTAMENTI IN FAMIGLIA E MINORI</a:t>
            </a:r>
          </a:p>
        </p:txBody>
      </p:sp>
    </p:spTree>
  </p:cSld>
  <p:clrMapOvr>
    <a:masterClrMapping/>
  </p:clrMapOvr>
  <p:transition spd="slow">
    <p:random/>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olo 1"/>
          <p:cNvSpPr>
            <a:spLocks noGrp="1"/>
          </p:cNvSpPr>
          <p:nvPr>
            <p:ph type="title"/>
          </p:nvPr>
        </p:nvSpPr>
        <p:spPr>
          <a:xfrm>
            <a:off x="684213" y="2262188"/>
            <a:ext cx="8002587" cy="863600"/>
          </a:xfrm>
        </p:spPr>
        <p:txBody>
          <a:bodyPr rtlCol="0">
            <a:normAutofit fontScale="90000"/>
          </a:bodyPr>
          <a:lstStyle/>
          <a:p>
            <a:pPr fontAlgn="auto">
              <a:spcAft>
                <a:spcPts val="0"/>
              </a:spcAft>
              <a:defRPr/>
            </a:pPr>
            <a:r>
              <a:rPr lang="it-IT" altLang="it-IT" sz="2700" b="1" dirty="0" smtClean="0">
                <a:latin typeface="Arial" panose="020B0604020202020204" pitchFamily="34" charset="0"/>
                <a:cs typeface="Arial" panose="020B0604020202020204" pitchFamily="34" charset="0"/>
              </a:rPr>
              <a:t>Responsabilità dei genitori: </a:t>
            </a:r>
            <a:r>
              <a:rPr lang="it-IT" altLang="it-IT" sz="2700" b="1" i="1" dirty="0" smtClean="0">
                <a:latin typeface="Arial" panose="020B0604020202020204" pitchFamily="34" charset="0"/>
                <a:cs typeface="Arial" panose="020B0604020202020204" pitchFamily="34" charset="0"/>
              </a:rPr>
              <a:t>culpa in educando</a:t>
            </a:r>
            <a:r>
              <a:rPr lang="it-IT" altLang="it-IT" dirty="0" smtClean="0"/>
              <a:t/>
            </a:r>
            <a:br>
              <a:rPr lang="it-IT" altLang="it-IT" dirty="0" smtClean="0"/>
            </a:br>
            <a:endParaRPr lang="it-IT" altLang="it-IT" dirty="0" smtClean="0"/>
          </a:p>
        </p:txBody>
      </p:sp>
      <p:sp>
        <p:nvSpPr>
          <p:cNvPr id="16387" name="Segnaposto contenuto 2"/>
          <p:cNvSpPr>
            <a:spLocks noGrp="1"/>
          </p:cNvSpPr>
          <p:nvPr>
            <p:ph idx="1"/>
          </p:nvPr>
        </p:nvSpPr>
        <p:spPr bwMode="auto">
          <a:xfrm>
            <a:off x="633413" y="3038475"/>
            <a:ext cx="7886700" cy="3054821"/>
          </a:xfrm>
        </p:spPr>
        <p:txBody>
          <a:bodyPr wrap="square" numCol="1" anchor="t" anchorCtr="0" compatLnSpc="1">
            <a:prstTxWarp prst="textNoShape">
              <a:avLst/>
            </a:prstTxWarp>
            <a:normAutofit/>
          </a:bodyPr>
          <a:lstStyle/>
          <a:p>
            <a:r>
              <a:rPr lang="it-IT" altLang="it-IT" sz="1800" dirty="0" smtClean="0">
                <a:latin typeface="Arial" panose="020B0604020202020204" pitchFamily="34" charset="0"/>
                <a:cs typeface="Arial" panose="020B0604020202020204" pitchFamily="34" charset="0"/>
              </a:rPr>
              <a:t>La responsabilità genitoriale non viene meno neanche quando i figli sono affidati a terzi (scuola e insegnanti). L’affidamento alla sorveglianza di terzi solleva il genitore dalla presunzione di </a:t>
            </a:r>
            <a:r>
              <a:rPr lang="it-IT" altLang="it-IT" sz="1800" i="1" dirty="0" smtClean="0">
                <a:latin typeface="Arial" panose="020B0604020202020204" pitchFamily="34" charset="0"/>
                <a:cs typeface="Arial" panose="020B0604020202020204" pitchFamily="34" charset="0"/>
              </a:rPr>
              <a:t>culpa in vigilando</a:t>
            </a:r>
            <a:r>
              <a:rPr lang="it-IT" altLang="it-IT" sz="1800" dirty="0" smtClean="0">
                <a:latin typeface="Arial" panose="020B0604020202020204" pitchFamily="34" charset="0"/>
                <a:cs typeface="Arial" panose="020B0604020202020204" pitchFamily="34" charset="0"/>
              </a:rPr>
              <a:t> ma non anche da quella di </a:t>
            </a:r>
            <a:r>
              <a:rPr lang="it-IT" altLang="it-IT" sz="1800" i="1" dirty="0" smtClean="0">
                <a:latin typeface="Arial" panose="020B0604020202020204" pitchFamily="34" charset="0"/>
                <a:cs typeface="Arial" panose="020B0604020202020204" pitchFamily="34" charset="0"/>
              </a:rPr>
              <a:t>culpa in educando</a:t>
            </a:r>
          </a:p>
        </p:txBody>
      </p:sp>
      <p:pic>
        <p:nvPicPr>
          <p:cNvPr id="16388" name="Immagin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415213" y="185738"/>
            <a:ext cx="1323975" cy="165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9" name="Rettangolo 1"/>
          <p:cNvSpPr>
            <a:spLocks noChangeArrowheads="1"/>
          </p:cNvSpPr>
          <p:nvPr/>
        </p:nvSpPr>
        <p:spPr bwMode="auto">
          <a:xfrm>
            <a:off x="107950" y="395288"/>
            <a:ext cx="7200900" cy="9540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it-IT" altLang="it-IT" sz="2000" b="1" dirty="0"/>
              <a:t>QUESTURA DI MILANO</a:t>
            </a:r>
          </a:p>
          <a:p>
            <a:r>
              <a:rPr lang="it-IT" altLang="it-IT" dirty="0" smtClean="0"/>
              <a:t>DIVISIONE </a:t>
            </a:r>
            <a:r>
              <a:rPr lang="it-IT" altLang="it-IT" dirty="0"/>
              <a:t>ANTICRIMINE</a:t>
            </a:r>
          </a:p>
          <a:p>
            <a:r>
              <a:rPr lang="it-IT" altLang="it-IT" i="1" dirty="0"/>
              <a:t>UFFICIO STALKING,  MALTRATTAMENTI IN FAMIGLIA E MINORI</a:t>
            </a:r>
          </a:p>
        </p:txBody>
      </p:sp>
    </p:spTree>
  </p:cSld>
  <p:clrMapOvr>
    <a:masterClrMapping/>
  </p:clrMapOvr>
  <p:transition spd="slow">
    <p:random/>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olo 1"/>
          <p:cNvSpPr>
            <a:spLocks noGrp="1"/>
          </p:cNvSpPr>
          <p:nvPr>
            <p:ph type="title"/>
          </p:nvPr>
        </p:nvSpPr>
        <p:spPr>
          <a:xfrm>
            <a:off x="395536" y="1412776"/>
            <a:ext cx="8686800" cy="1431925"/>
          </a:xfrm>
        </p:spPr>
        <p:txBody>
          <a:bodyPr/>
          <a:lstStyle/>
          <a:p>
            <a:r>
              <a:rPr lang="it-IT" altLang="it-IT" sz="2400" b="1" dirty="0" smtClean="0">
                <a:latin typeface="Arial" panose="020B0604020202020204" pitchFamily="34" charset="0"/>
                <a:cs typeface="Arial" panose="020B0604020202020204" pitchFamily="34" charset="0"/>
              </a:rPr>
              <a:t>Responsabilità dei docenti</a:t>
            </a:r>
            <a:endParaRPr lang="it-IT" altLang="it-IT" sz="2400" b="1" i="1" dirty="0" smtClean="0"/>
          </a:p>
        </p:txBody>
      </p:sp>
      <p:sp>
        <p:nvSpPr>
          <p:cNvPr id="17411" name="Segnaposto contenuto 2"/>
          <p:cNvSpPr>
            <a:spLocks noGrp="1"/>
          </p:cNvSpPr>
          <p:nvPr>
            <p:ph idx="1"/>
          </p:nvPr>
        </p:nvSpPr>
        <p:spPr>
          <a:xfrm>
            <a:off x="576511" y="2501801"/>
            <a:ext cx="8324850" cy="4351338"/>
          </a:xfrm>
        </p:spPr>
        <p:txBody>
          <a:bodyPr/>
          <a:lstStyle/>
          <a:p>
            <a:pPr marL="0" indent="0" algn="just" fontAlgn="auto">
              <a:spcAft>
                <a:spcPts val="0"/>
              </a:spcAft>
              <a:buFont typeface="Wingdings 2" panose="05020102010507070707" pitchFamily="18" charset="2"/>
              <a:buNone/>
              <a:defRPr/>
            </a:pPr>
            <a:r>
              <a:rPr lang="it-IT" altLang="it-IT" sz="1800" dirty="0">
                <a:latin typeface="Arial" panose="020B0604020202020204" pitchFamily="34" charset="0"/>
                <a:cs typeface="Arial" panose="020B0604020202020204" pitchFamily="34" charset="0"/>
              </a:rPr>
              <a:t>Responsabilità dei docenti: </a:t>
            </a:r>
            <a:r>
              <a:rPr lang="it-IT" altLang="it-IT" sz="1800" i="1" dirty="0">
                <a:latin typeface="Arial" panose="020B0604020202020204" pitchFamily="34" charset="0"/>
                <a:cs typeface="Arial" panose="020B0604020202020204" pitchFamily="34" charset="0"/>
              </a:rPr>
              <a:t>culpa in vigilando</a:t>
            </a:r>
            <a:endParaRPr lang="it-IT" altLang="it-IT" sz="1800" dirty="0" smtClean="0">
              <a:latin typeface="Arial" panose="020B0604020202020204" pitchFamily="34" charset="0"/>
              <a:cs typeface="Arial" panose="020B0604020202020204" pitchFamily="34" charset="0"/>
            </a:endParaRPr>
          </a:p>
          <a:p>
            <a:pPr algn="just" fontAlgn="auto">
              <a:spcAft>
                <a:spcPts val="0"/>
              </a:spcAft>
              <a:defRPr/>
            </a:pPr>
            <a:r>
              <a:rPr lang="it-IT" altLang="it-IT" sz="1800" dirty="0" smtClean="0">
                <a:latin typeface="Arial" panose="020B0604020202020204" pitchFamily="34" charset="0"/>
                <a:cs typeface="Arial" panose="020B0604020202020204" pitchFamily="34" charset="0"/>
              </a:rPr>
              <a:t>La responsabilità degli insegnanti è limitata al tempo in cui gli studenti sono sotto la loro custodia, comprendendo oltre le ore di lezione anche la ricreazione, le gite scolastiche, le ore di svago trascorse nei locali di pertinenza dell’istituto scolastico come cortile e palestra, fino all’uscita degli allievi dal plesso scolastico comprensiva dell’accompagnamento a casa con il pulmino se previsto e della riconsegna ai genitori.</a:t>
            </a:r>
          </a:p>
          <a:p>
            <a:pPr marL="0" indent="0" algn="just" fontAlgn="auto">
              <a:spcAft>
                <a:spcPts val="0"/>
              </a:spcAft>
              <a:buFont typeface="Wingdings 2" panose="05020102010507070707" pitchFamily="18" charset="2"/>
              <a:buNone/>
              <a:defRPr/>
            </a:pPr>
            <a:r>
              <a:rPr lang="it-IT" altLang="it-IT" sz="1800" dirty="0" smtClean="0">
                <a:latin typeface="Arial" panose="020B0604020202020204" pitchFamily="34" charset="0"/>
                <a:cs typeface="Arial" panose="020B0604020202020204" pitchFamily="34" charset="0"/>
              </a:rPr>
              <a:t>Responsabilità dei presidi: </a:t>
            </a:r>
            <a:r>
              <a:rPr lang="it-IT" altLang="it-IT" sz="1800" i="1" dirty="0" smtClean="0">
                <a:latin typeface="Arial" panose="020B0604020202020204" pitchFamily="34" charset="0"/>
                <a:cs typeface="Arial" panose="020B0604020202020204" pitchFamily="34" charset="0"/>
              </a:rPr>
              <a:t>culpa in organizzando</a:t>
            </a:r>
          </a:p>
          <a:p>
            <a:pPr algn="just" fontAlgn="auto">
              <a:spcAft>
                <a:spcPts val="0"/>
              </a:spcAft>
              <a:defRPr/>
            </a:pPr>
            <a:r>
              <a:rPr lang="it-IT" altLang="it-IT" sz="1800" dirty="0" smtClean="0">
                <a:latin typeface="Arial" panose="020B0604020202020204" pitchFamily="34" charset="0"/>
                <a:cs typeface="Arial" panose="020B0604020202020204" pitchFamily="34" charset="0"/>
              </a:rPr>
              <a:t>Ai dirigenti non spettano compiti di vigilanza ma di organizzazione e controllo sull’attività degli operatori scolastici.</a:t>
            </a:r>
          </a:p>
          <a:p>
            <a:pPr algn="just" fontAlgn="auto">
              <a:spcAft>
                <a:spcPts val="0"/>
              </a:spcAft>
              <a:defRPr/>
            </a:pPr>
            <a:r>
              <a:rPr lang="it-IT" altLang="it-IT" sz="1800" dirty="0" smtClean="0">
                <a:latin typeface="Arial" panose="020B0604020202020204" pitchFamily="34" charset="0"/>
                <a:cs typeface="Arial" panose="020B0604020202020204" pitchFamily="34" charset="0"/>
              </a:rPr>
              <a:t>Il dirigente è ritenuto responsabile nel caso non abbia posto in essere tutte le misure organizzative per garantire la sicurezza nell’ambiente scolastico e la disciplina tra gli alunni. </a:t>
            </a:r>
          </a:p>
        </p:txBody>
      </p:sp>
      <p:pic>
        <p:nvPicPr>
          <p:cNvPr id="17412" name="Immagin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415213" y="185738"/>
            <a:ext cx="1323975" cy="165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3" name="Rettangolo 1"/>
          <p:cNvSpPr>
            <a:spLocks noChangeArrowheads="1"/>
          </p:cNvSpPr>
          <p:nvPr/>
        </p:nvSpPr>
        <p:spPr bwMode="auto">
          <a:xfrm>
            <a:off x="107950" y="395288"/>
            <a:ext cx="7200900" cy="9540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it-IT" altLang="it-IT" sz="2000" b="1" dirty="0"/>
              <a:t>QUESTURA DI MILANO</a:t>
            </a:r>
          </a:p>
          <a:p>
            <a:r>
              <a:rPr lang="it-IT" altLang="it-IT" dirty="0" smtClean="0"/>
              <a:t>DIVISIONE </a:t>
            </a:r>
            <a:r>
              <a:rPr lang="it-IT" altLang="it-IT" dirty="0"/>
              <a:t>ANTICRIMINE</a:t>
            </a:r>
          </a:p>
          <a:p>
            <a:r>
              <a:rPr lang="it-IT" altLang="it-IT" i="1" dirty="0"/>
              <a:t>UFFICIO STALKING,  MALTRATTAMENTI IN FAMIGLIA E MINORI</a:t>
            </a:r>
          </a:p>
        </p:txBody>
      </p:sp>
    </p:spTree>
  </p:cSld>
  <p:clrMapOvr>
    <a:masterClrMapping/>
  </p:clrMapOvr>
  <p:transition spd="slow">
    <p:random/>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olo 1"/>
          <p:cNvSpPr>
            <a:spLocks noGrp="1"/>
          </p:cNvSpPr>
          <p:nvPr>
            <p:ph type="title"/>
          </p:nvPr>
        </p:nvSpPr>
        <p:spPr>
          <a:xfrm>
            <a:off x="611188" y="2708275"/>
            <a:ext cx="7886700" cy="1325563"/>
          </a:xfrm>
        </p:spPr>
        <p:txBody>
          <a:bodyPr/>
          <a:lstStyle/>
          <a:p>
            <a:r>
              <a:rPr lang="it-IT" altLang="it-IT" sz="2400" b="1" dirty="0" smtClean="0">
                <a:latin typeface="Arial" panose="020B0604020202020204" pitchFamily="34" charset="0"/>
                <a:cs typeface="Arial" panose="020B0604020202020204" pitchFamily="34" charset="0"/>
              </a:rPr>
              <a:t>Caratteristiche del </a:t>
            </a:r>
            <a:r>
              <a:rPr lang="it-IT" altLang="it-IT" sz="2400" b="1" dirty="0" err="1" smtClean="0">
                <a:latin typeface="Arial" panose="020B0604020202020204" pitchFamily="34" charset="0"/>
                <a:cs typeface="Arial" panose="020B0604020202020204" pitchFamily="34" charset="0"/>
              </a:rPr>
              <a:t>Cyberbullismo</a:t>
            </a:r>
            <a:r>
              <a:rPr lang="it-IT" altLang="it-IT" sz="2400" b="1" dirty="0" smtClean="0">
                <a:latin typeface="Arial" panose="020B0604020202020204" pitchFamily="34" charset="0"/>
                <a:cs typeface="Arial" panose="020B0604020202020204" pitchFamily="34" charset="0"/>
              </a:rPr>
              <a:t>:</a:t>
            </a:r>
            <a:r>
              <a:rPr lang="it-IT" altLang="it-IT" dirty="0" smtClean="0"/>
              <a:t/>
            </a:r>
            <a:br>
              <a:rPr lang="it-IT" altLang="it-IT" dirty="0" smtClean="0"/>
            </a:br>
            <a:endParaRPr lang="it-IT" altLang="it-IT" dirty="0" smtClean="0"/>
          </a:p>
        </p:txBody>
      </p:sp>
      <p:sp>
        <p:nvSpPr>
          <p:cNvPr id="17411" name="Segnaposto contenuto 2"/>
          <p:cNvSpPr>
            <a:spLocks noGrp="1"/>
          </p:cNvSpPr>
          <p:nvPr>
            <p:ph idx="1"/>
          </p:nvPr>
        </p:nvSpPr>
        <p:spPr>
          <a:xfrm>
            <a:off x="611188" y="3717032"/>
            <a:ext cx="7886700" cy="4351338"/>
          </a:xfrm>
        </p:spPr>
        <p:txBody>
          <a:bodyPr/>
          <a:lstStyle/>
          <a:p>
            <a:pPr marL="0" indent="0" fontAlgn="auto">
              <a:spcAft>
                <a:spcPts val="0"/>
              </a:spcAft>
              <a:buFont typeface="Arial" panose="020B0604020202020204" pitchFamily="34" charset="0"/>
              <a:buNone/>
              <a:defRPr/>
            </a:pPr>
            <a:r>
              <a:rPr lang="it-IT" sz="2000" dirty="0" smtClean="0">
                <a:latin typeface="Arial" panose="020B0604020202020204" pitchFamily="34" charset="0"/>
                <a:cs typeface="Arial" panose="020B0604020202020204" pitchFamily="34" charset="0"/>
              </a:rPr>
              <a:t>•Pervasività - Aggressione “</a:t>
            </a:r>
            <a:r>
              <a:rPr lang="it-IT" sz="2000" dirty="0" err="1" smtClean="0">
                <a:latin typeface="Arial" panose="020B0604020202020204" pitchFamily="34" charset="0"/>
                <a:cs typeface="Arial" panose="020B0604020202020204" pitchFamily="34" charset="0"/>
              </a:rPr>
              <a:t>Anywhere</a:t>
            </a:r>
            <a:r>
              <a:rPr lang="it-IT" sz="2000" dirty="0" smtClean="0">
                <a:latin typeface="Arial" panose="020B0604020202020204" pitchFamily="34" charset="0"/>
                <a:cs typeface="Arial" panose="020B0604020202020204" pitchFamily="34" charset="0"/>
              </a:rPr>
              <a:t>, </a:t>
            </a:r>
            <a:r>
              <a:rPr lang="it-IT" sz="2000" dirty="0" err="1" smtClean="0">
                <a:latin typeface="Arial" panose="020B0604020202020204" pitchFamily="34" charset="0"/>
                <a:cs typeface="Arial" panose="020B0604020202020204" pitchFamily="34" charset="0"/>
              </a:rPr>
              <a:t>Anytime</a:t>
            </a:r>
            <a:r>
              <a:rPr lang="it-IT" sz="2000" dirty="0" smtClean="0">
                <a:latin typeface="Arial" panose="020B0604020202020204" pitchFamily="34" charset="0"/>
                <a:cs typeface="Arial" panose="020B0604020202020204" pitchFamily="34" charset="0"/>
              </a:rPr>
              <a:t>”</a:t>
            </a:r>
          </a:p>
          <a:p>
            <a:pPr marL="0" indent="0" fontAlgn="auto">
              <a:spcAft>
                <a:spcPts val="0"/>
              </a:spcAft>
              <a:buFont typeface="Arial" panose="020B0604020202020204" pitchFamily="34" charset="0"/>
              <a:buNone/>
              <a:defRPr/>
            </a:pPr>
            <a:r>
              <a:rPr lang="it-IT" sz="2000" dirty="0" smtClean="0">
                <a:latin typeface="Arial" panose="020B0604020202020204" pitchFamily="34" charset="0"/>
                <a:cs typeface="Arial" panose="020B0604020202020204" pitchFamily="34" charset="0"/>
              </a:rPr>
              <a:t>•Ampiezza della portata delle condotte</a:t>
            </a:r>
          </a:p>
          <a:p>
            <a:pPr marL="0" indent="0" fontAlgn="auto">
              <a:spcAft>
                <a:spcPts val="0"/>
              </a:spcAft>
              <a:buFont typeface="Arial" panose="020B0604020202020204" pitchFamily="34" charset="0"/>
              <a:buNone/>
              <a:defRPr/>
            </a:pPr>
            <a:r>
              <a:rPr lang="it-IT" sz="2000" dirty="0" smtClean="0">
                <a:latin typeface="Arial" panose="020B0604020202020204" pitchFamily="34" charset="0"/>
                <a:cs typeface="Arial" panose="020B0604020202020204" pitchFamily="34" charset="0"/>
              </a:rPr>
              <a:t>•Anonimato percepito dal </a:t>
            </a:r>
            <a:r>
              <a:rPr lang="it-IT" sz="2000" dirty="0" err="1" smtClean="0">
                <a:latin typeface="Arial" panose="020B0604020202020204" pitchFamily="34" charset="0"/>
                <a:cs typeface="Arial" panose="020B0604020202020204" pitchFamily="34" charset="0"/>
              </a:rPr>
              <a:t>cyberbullo</a:t>
            </a:r>
            <a:endParaRPr lang="it-IT" sz="2000" dirty="0" smtClean="0">
              <a:latin typeface="Arial" panose="020B0604020202020204" pitchFamily="34" charset="0"/>
              <a:cs typeface="Arial" panose="020B0604020202020204" pitchFamily="34" charset="0"/>
            </a:endParaRPr>
          </a:p>
          <a:p>
            <a:pPr marL="0" indent="0" fontAlgn="auto">
              <a:spcAft>
                <a:spcPts val="0"/>
              </a:spcAft>
              <a:buNone/>
              <a:defRPr/>
            </a:pPr>
            <a:endParaRPr lang="it-IT" dirty="0" smtClean="0"/>
          </a:p>
        </p:txBody>
      </p:sp>
      <p:pic>
        <p:nvPicPr>
          <p:cNvPr id="18436" name="Immagin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415213" y="185738"/>
            <a:ext cx="1323975" cy="165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7" name="Rettangolo 1"/>
          <p:cNvSpPr>
            <a:spLocks noChangeArrowheads="1"/>
          </p:cNvSpPr>
          <p:nvPr/>
        </p:nvSpPr>
        <p:spPr bwMode="auto">
          <a:xfrm>
            <a:off x="107950" y="395288"/>
            <a:ext cx="7200900" cy="9540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it-IT" altLang="it-IT" sz="2000" b="1" dirty="0"/>
              <a:t>QUESTURA DI MILANO</a:t>
            </a:r>
          </a:p>
          <a:p>
            <a:r>
              <a:rPr lang="it-IT" altLang="it-IT" dirty="0" smtClean="0"/>
              <a:t>DIVISIONE </a:t>
            </a:r>
            <a:r>
              <a:rPr lang="it-IT" altLang="it-IT" dirty="0"/>
              <a:t>ANTICRIMINE</a:t>
            </a:r>
          </a:p>
          <a:p>
            <a:r>
              <a:rPr lang="it-IT" altLang="it-IT" i="1" dirty="0"/>
              <a:t>UFFICIO STALKING,  MALTRATTAMENTI IN FAMIGLIA E MINORI</a:t>
            </a:r>
          </a:p>
        </p:txBody>
      </p:sp>
    </p:spTree>
  </p:cSld>
  <p:clrMapOvr>
    <a:masterClrMapping/>
  </p:clrMapOvr>
  <p:transition spd="slow">
    <p:random/>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olo 1"/>
          <p:cNvSpPr>
            <a:spLocks noGrp="1"/>
          </p:cNvSpPr>
          <p:nvPr>
            <p:ph type="title"/>
          </p:nvPr>
        </p:nvSpPr>
        <p:spPr>
          <a:xfrm>
            <a:off x="179388" y="1125538"/>
            <a:ext cx="8229600" cy="1301750"/>
          </a:xfrm>
        </p:spPr>
        <p:txBody>
          <a:bodyPr/>
          <a:lstStyle/>
          <a:p>
            <a:r>
              <a:rPr lang="it-IT" altLang="it-IT" dirty="0" smtClean="0"/>
              <a:t>Principali manifestazioni di </a:t>
            </a:r>
            <a:r>
              <a:rPr lang="it-IT" altLang="it-IT" dirty="0" err="1"/>
              <a:t>C</a:t>
            </a:r>
            <a:r>
              <a:rPr lang="it-IT" altLang="it-IT" dirty="0" err="1" smtClean="0"/>
              <a:t>yberbullismo</a:t>
            </a:r>
            <a:endParaRPr lang="it-IT" altLang="it-IT" dirty="0" smtClean="0"/>
          </a:p>
        </p:txBody>
      </p:sp>
      <p:sp>
        <p:nvSpPr>
          <p:cNvPr id="18435" name="Segnaposto contenuto 2"/>
          <p:cNvSpPr>
            <a:spLocks noGrp="1"/>
          </p:cNvSpPr>
          <p:nvPr>
            <p:ph idx="1"/>
          </p:nvPr>
        </p:nvSpPr>
        <p:spPr>
          <a:xfrm>
            <a:off x="7938" y="2079625"/>
            <a:ext cx="9217025" cy="4778375"/>
          </a:xfrm>
        </p:spPr>
        <p:txBody>
          <a:bodyPr>
            <a:normAutofit fontScale="92500" lnSpcReduction="20000"/>
          </a:bodyPr>
          <a:lstStyle/>
          <a:p>
            <a:pPr marL="0" indent="0" fontAlgn="auto">
              <a:lnSpc>
                <a:spcPct val="100000"/>
              </a:lnSpc>
              <a:spcAft>
                <a:spcPts val="0"/>
              </a:spcAft>
              <a:buFont typeface="Arial" panose="020B0604020202020204" pitchFamily="34" charset="0"/>
              <a:buNone/>
              <a:defRPr/>
            </a:pPr>
            <a:r>
              <a:rPr lang="it-IT" sz="1500" i="1" dirty="0" smtClean="0"/>
              <a:t>       </a:t>
            </a:r>
            <a:r>
              <a:rPr lang="it-IT" sz="1500" i="1" u="sng" dirty="0" smtClean="0"/>
              <a:t> </a:t>
            </a:r>
            <a:r>
              <a:rPr lang="it-IT" sz="1500" b="1" i="1" u="sng" dirty="0" err="1" smtClean="0"/>
              <a:t>Flaming</a:t>
            </a:r>
            <a:endParaRPr lang="it-IT" sz="1500" b="1" i="1" u="sng" dirty="0" smtClean="0"/>
          </a:p>
          <a:p>
            <a:pPr fontAlgn="auto">
              <a:lnSpc>
                <a:spcPct val="100000"/>
              </a:lnSpc>
              <a:spcAft>
                <a:spcPts val="0"/>
              </a:spcAft>
              <a:defRPr/>
            </a:pPr>
            <a:r>
              <a:rPr lang="it-IT" sz="1500" dirty="0" smtClean="0"/>
              <a:t>Battaglia verbale online di messaggi violenti e volgari tra due contendenti che hanno lo stesso potere e che si affrontano ad armi pari, per una durata temporale limitata. Se scontro alla pari non configura </a:t>
            </a:r>
            <a:r>
              <a:rPr lang="it-IT" sz="1500" dirty="0" err="1" smtClean="0"/>
              <a:t>cyberbullismo</a:t>
            </a:r>
            <a:r>
              <a:rPr lang="it-IT" sz="1500" dirty="0" smtClean="0"/>
              <a:t>;</a:t>
            </a:r>
            <a:endParaRPr lang="it-IT" sz="1500" dirty="0"/>
          </a:p>
          <a:p>
            <a:pPr marL="0" indent="0" fontAlgn="auto">
              <a:lnSpc>
                <a:spcPct val="100000"/>
              </a:lnSpc>
              <a:spcAft>
                <a:spcPts val="0"/>
              </a:spcAft>
              <a:buFont typeface="Arial" panose="020B0604020202020204" pitchFamily="34" charset="0"/>
              <a:buNone/>
              <a:defRPr/>
            </a:pPr>
            <a:r>
              <a:rPr lang="it-IT" sz="1500" i="1" dirty="0" smtClean="0"/>
              <a:t>       </a:t>
            </a:r>
            <a:r>
              <a:rPr lang="it-IT" sz="1500" b="1" i="1" u="sng" dirty="0" err="1" smtClean="0"/>
              <a:t>Sexting</a:t>
            </a:r>
            <a:endParaRPr lang="it-IT" sz="1500" b="1" i="1" u="sng" dirty="0" smtClean="0"/>
          </a:p>
          <a:p>
            <a:pPr fontAlgn="auto">
              <a:lnSpc>
                <a:spcPct val="100000"/>
              </a:lnSpc>
              <a:spcAft>
                <a:spcPts val="0"/>
              </a:spcAft>
              <a:defRPr/>
            </a:pPr>
            <a:r>
              <a:rPr lang="it-IT" sz="1500" dirty="0" smtClean="0"/>
              <a:t>Unione tra le parole </a:t>
            </a:r>
            <a:r>
              <a:rPr lang="it-IT" sz="1500" dirty="0" err="1" smtClean="0"/>
              <a:t>sexual</a:t>
            </a:r>
            <a:r>
              <a:rPr lang="it-IT" sz="1500" dirty="0" smtClean="0"/>
              <a:t> e </a:t>
            </a:r>
            <a:r>
              <a:rPr lang="it-IT" sz="1500" dirty="0" err="1" smtClean="0"/>
              <a:t>texting</a:t>
            </a:r>
            <a:r>
              <a:rPr lang="it-IT" sz="1500" dirty="0" smtClean="0"/>
              <a:t>, è l’invio di immagini e messaggi con esplicito riferimento sessuale attraverso </a:t>
            </a:r>
            <a:r>
              <a:rPr lang="it-IT" sz="1500" dirty="0" err="1" smtClean="0"/>
              <a:t>smartphone</a:t>
            </a:r>
            <a:r>
              <a:rPr lang="it-IT" sz="1500" dirty="0" smtClean="0"/>
              <a:t> o PC, con diffusione su </a:t>
            </a:r>
            <a:r>
              <a:rPr lang="it-IT" sz="1500" dirty="0" err="1" smtClean="0"/>
              <a:t>app</a:t>
            </a:r>
            <a:r>
              <a:rPr lang="it-IT" sz="1500" dirty="0" smtClean="0"/>
              <a:t> di messaggistica e/o </a:t>
            </a:r>
            <a:r>
              <a:rPr lang="it-IT" sz="1500" dirty="0" err="1" smtClean="0"/>
              <a:t>socialnetwork</a:t>
            </a:r>
            <a:r>
              <a:rPr lang="it-IT" sz="1500" dirty="0" smtClean="0"/>
              <a:t>;</a:t>
            </a:r>
            <a:endParaRPr lang="it-IT" sz="1500" dirty="0"/>
          </a:p>
          <a:p>
            <a:pPr marL="0" indent="0" fontAlgn="auto">
              <a:lnSpc>
                <a:spcPct val="100000"/>
              </a:lnSpc>
              <a:spcAft>
                <a:spcPts val="0"/>
              </a:spcAft>
              <a:buFont typeface="Arial" panose="020B0604020202020204" pitchFamily="34" charset="0"/>
              <a:buNone/>
              <a:defRPr/>
            </a:pPr>
            <a:r>
              <a:rPr lang="it-IT" sz="1500" b="1" i="1" dirty="0" smtClean="0"/>
              <a:t>       </a:t>
            </a:r>
            <a:r>
              <a:rPr lang="it-IT" sz="1500" b="1" i="1" u="sng" dirty="0" err="1" smtClean="0"/>
              <a:t>Harassment</a:t>
            </a:r>
            <a:endParaRPr lang="it-IT" sz="1500" b="1" i="1" u="sng" dirty="0" smtClean="0"/>
          </a:p>
          <a:p>
            <a:pPr fontAlgn="auto">
              <a:lnSpc>
                <a:spcPct val="100000"/>
              </a:lnSpc>
              <a:spcAft>
                <a:spcPts val="0"/>
              </a:spcAft>
              <a:defRPr/>
            </a:pPr>
            <a:r>
              <a:rPr lang="it-IT" sz="1500" dirty="0" smtClean="0"/>
              <a:t>Messaggi insultanti  e volgari che vengono inviati ripetutamente nel tempo, attraverso l’uso del computer e/o dello </a:t>
            </a:r>
            <a:r>
              <a:rPr lang="it-IT" sz="1500" dirty="0" err="1" smtClean="0"/>
              <a:t>smartphone</a:t>
            </a:r>
            <a:r>
              <a:rPr lang="it-IT" sz="1500" dirty="0" smtClean="0"/>
              <a:t>;</a:t>
            </a:r>
            <a:endParaRPr lang="it-IT" sz="1500" dirty="0"/>
          </a:p>
          <a:p>
            <a:pPr marL="0" indent="0" fontAlgn="auto">
              <a:lnSpc>
                <a:spcPct val="100000"/>
              </a:lnSpc>
              <a:spcAft>
                <a:spcPts val="0"/>
              </a:spcAft>
              <a:buFont typeface="Arial" panose="020B0604020202020204" pitchFamily="34" charset="0"/>
              <a:buNone/>
              <a:defRPr/>
            </a:pPr>
            <a:r>
              <a:rPr lang="it-IT" sz="1500" i="1" dirty="0" smtClean="0"/>
              <a:t>       </a:t>
            </a:r>
            <a:r>
              <a:rPr lang="it-IT" sz="1500" b="1" i="1" u="sng" dirty="0" err="1" smtClean="0"/>
              <a:t>Cyberstalking</a:t>
            </a:r>
            <a:endParaRPr lang="it-IT" sz="1500" b="1" i="1" u="sng" dirty="0" smtClean="0"/>
          </a:p>
          <a:p>
            <a:pPr fontAlgn="auto">
              <a:lnSpc>
                <a:spcPct val="100000"/>
              </a:lnSpc>
              <a:spcAft>
                <a:spcPts val="0"/>
              </a:spcAft>
              <a:defRPr/>
            </a:pPr>
            <a:r>
              <a:rPr lang="it-IT" sz="1500" dirty="0" smtClean="0"/>
              <a:t>Molestare una persona attraverso dispositivi di comunicazione elettronica;</a:t>
            </a:r>
            <a:endParaRPr lang="it-IT" sz="1500" dirty="0"/>
          </a:p>
          <a:p>
            <a:pPr marL="0" indent="0" fontAlgn="auto">
              <a:lnSpc>
                <a:spcPct val="100000"/>
              </a:lnSpc>
              <a:spcAft>
                <a:spcPts val="0"/>
              </a:spcAft>
              <a:buFont typeface="Arial" panose="020B0604020202020204" pitchFamily="34" charset="0"/>
              <a:buNone/>
              <a:defRPr/>
            </a:pPr>
            <a:r>
              <a:rPr lang="it-IT" sz="1500" b="1" i="1" dirty="0" smtClean="0"/>
              <a:t>      </a:t>
            </a:r>
            <a:r>
              <a:rPr lang="it-IT" sz="1500" b="1" i="1" u="sng" dirty="0" smtClean="0"/>
              <a:t> </a:t>
            </a:r>
            <a:r>
              <a:rPr lang="it-IT" sz="1500" b="1" i="1" u="sng" dirty="0" err="1" smtClean="0"/>
              <a:t>Sextortion</a:t>
            </a:r>
            <a:endParaRPr lang="it-IT" sz="1500" b="1" i="1" u="sng" dirty="0" smtClean="0"/>
          </a:p>
          <a:p>
            <a:pPr fontAlgn="auto">
              <a:lnSpc>
                <a:spcPct val="100000"/>
              </a:lnSpc>
              <a:spcAft>
                <a:spcPts val="0"/>
              </a:spcAft>
              <a:defRPr/>
            </a:pPr>
            <a:r>
              <a:rPr lang="it-IT" sz="1500" dirty="0" smtClean="0"/>
              <a:t>Immissione su internet di messaggi e immagini sessualmente esplicite con finalità estorsive;</a:t>
            </a:r>
          </a:p>
          <a:p>
            <a:pPr marL="0" indent="0" fontAlgn="auto">
              <a:lnSpc>
                <a:spcPct val="100000"/>
              </a:lnSpc>
              <a:spcAft>
                <a:spcPts val="0"/>
              </a:spcAft>
              <a:buFont typeface="Arial" panose="020B0604020202020204" pitchFamily="34" charset="0"/>
              <a:buNone/>
              <a:defRPr/>
            </a:pPr>
            <a:r>
              <a:rPr lang="it-IT" sz="1500" i="1" dirty="0" smtClean="0"/>
              <a:t>       </a:t>
            </a:r>
            <a:r>
              <a:rPr lang="it-IT" sz="1500" b="1" i="1" u="sng" dirty="0" err="1" smtClean="0"/>
              <a:t>Challenges</a:t>
            </a:r>
            <a:r>
              <a:rPr lang="it-IT" sz="1500" b="1" i="1" u="sng" dirty="0" smtClean="0"/>
              <a:t> </a:t>
            </a:r>
            <a:r>
              <a:rPr lang="it-IT" sz="1500" b="1" i="1" u="sng" dirty="0" err="1" smtClean="0"/>
              <a:t>autolessionistiche</a:t>
            </a:r>
            <a:endParaRPr lang="it-IT" sz="1500" b="1" i="1" u="sng" dirty="0" smtClean="0"/>
          </a:p>
          <a:p>
            <a:pPr fontAlgn="auto">
              <a:lnSpc>
                <a:spcPct val="100000"/>
              </a:lnSpc>
              <a:spcAft>
                <a:spcPts val="0"/>
              </a:spcAft>
              <a:defRPr/>
            </a:pPr>
            <a:r>
              <a:rPr lang="it-IT" sz="1500" dirty="0" smtClean="0"/>
              <a:t>Forma di attacco al corpo per mostrare il proprio coraggio a sé stessi e agli altri, in cui vince chi riesce a sopportare più a lungo il dolore, il tutto documentato e diffuso online</a:t>
            </a:r>
            <a:endParaRPr lang="it-IT" sz="1500" dirty="0"/>
          </a:p>
          <a:p>
            <a:pPr marL="0" indent="0" fontAlgn="auto">
              <a:lnSpc>
                <a:spcPct val="100000"/>
              </a:lnSpc>
              <a:spcAft>
                <a:spcPts val="0"/>
              </a:spcAft>
              <a:buFont typeface="Arial" panose="020B0604020202020204" pitchFamily="34" charset="0"/>
              <a:buNone/>
              <a:defRPr/>
            </a:pPr>
            <a:r>
              <a:rPr lang="it-IT" sz="1500" i="1" dirty="0" smtClean="0"/>
              <a:t>        </a:t>
            </a:r>
            <a:r>
              <a:rPr lang="it-IT" sz="1500" b="1" i="1" u="sng" dirty="0" err="1" smtClean="0"/>
              <a:t>HateSpeech</a:t>
            </a:r>
            <a:endParaRPr lang="it-IT" sz="1500" b="1" i="1" u="sng" dirty="0" smtClean="0"/>
          </a:p>
          <a:p>
            <a:pPr fontAlgn="auto">
              <a:lnSpc>
                <a:spcPct val="100000"/>
              </a:lnSpc>
              <a:spcAft>
                <a:spcPts val="0"/>
              </a:spcAft>
              <a:defRPr/>
            </a:pPr>
            <a:r>
              <a:rPr lang="it-IT" sz="1500" dirty="0" smtClean="0"/>
              <a:t>La pubblicazione di contenuti a sfondo razzista o di incitamento all'odio sulle piattaforme digitali</a:t>
            </a:r>
            <a:endParaRPr lang="it-IT" sz="1500" dirty="0" smtClean="0">
              <a:latin typeface="Arial" panose="020B0604020202020204" pitchFamily="34" charset="0"/>
              <a:cs typeface="Arial" panose="020B0604020202020204" pitchFamily="34" charset="0"/>
            </a:endParaRPr>
          </a:p>
        </p:txBody>
      </p:sp>
      <p:pic>
        <p:nvPicPr>
          <p:cNvPr id="19460" name="Immagin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415213" y="185738"/>
            <a:ext cx="1323975" cy="165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1" name="Rettangolo 1"/>
          <p:cNvSpPr>
            <a:spLocks noChangeArrowheads="1"/>
          </p:cNvSpPr>
          <p:nvPr/>
        </p:nvSpPr>
        <p:spPr bwMode="auto">
          <a:xfrm>
            <a:off x="107950" y="395288"/>
            <a:ext cx="7200900" cy="9540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it-IT" altLang="it-IT" sz="2000" b="1" dirty="0"/>
              <a:t>QUESTURA DI MILANO</a:t>
            </a:r>
          </a:p>
          <a:p>
            <a:r>
              <a:rPr lang="it-IT" altLang="it-IT" dirty="0" smtClean="0"/>
              <a:t>DIVISIONE </a:t>
            </a:r>
            <a:r>
              <a:rPr lang="it-IT" altLang="it-IT" dirty="0"/>
              <a:t>ANTICRIMINE</a:t>
            </a:r>
          </a:p>
          <a:p>
            <a:r>
              <a:rPr lang="it-IT" altLang="it-IT" i="1" dirty="0"/>
              <a:t>UFFICIO STALKING,  MALTRATTAMENTI IN FAMIGLIA E MINORI</a:t>
            </a:r>
          </a:p>
        </p:txBody>
      </p:sp>
    </p:spTree>
  </p:cSld>
  <p:clrMapOvr>
    <a:masterClrMapping/>
  </p:clrMapOvr>
  <p:transition spd="slow">
    <p:random/>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olo 1"/>
          <p:cNvSpPr>
            <a:spLocks noGrp="1"/>
          </p:cNvSpPr>
          <p:nvPr>
            <p:ph type="title"/>
          </p:nvPr>
        </p:nvSpPr>
        <p:spPr>
          <a:xfrm>
            <a:off x="633413" y="1574800"/>
            <a:ext cx="7886700" cy="1325563"/>
          </a:xfrm>
        </p:spPr>
        <p:txBody>
          <a:bodyPr/>
          <a:lstStyle/>
          <a:p>
            <a:r>
              <a:rPr lang="it-IT" altLang="it-IT" smtClean="0"/>
              <a:t>Legge 71/2017</a:t>
            </a:r>
          </a:p>
        </p:txBody>
      </p:sp>
      <p:sp>
        <p:nvSpPr>
          <p:cNvPr id="21507" name="Segnaposto contenuto 2"/>
          <p:cNvSpPr>
            <a:spLocks noGrp="1"/>
          </p:cNvSpPr>
          <p:nvPr>
            <p:ph idx="1"/>
          </p:nvPr>
        </p:nvSpPr>
        <p:spPr>
          <a:xfrm>
            <a:off x="633413" y="2708920"/>
            <a:ext cx="7886700" cy="4351338"/>
          </a:xfrm>
        </p:spPr>
        <p:txBody>
          <a:bodyPr/>
          <a:lstStyle/>
          <a:p>
            <a:pPr marL="0" indent="0" algn="just" fontAlgn="auto">
              <a:spcAft>
                <a:spcPts val="0"/>
              </a:spcAft>
              <a:buNone/>
              <a:defRPr/>
            </a:pPr>
            <a:r>
              <a:rPr lang="it-IT" altLang="it-IT" sz="1800" dirty="0" smtClean="0">
                <a:latin typeface="Arial" panose="020B0604020202020204" pitchFamily="34" charset="0"/>
                <a:cs typeface="Arial" panose="020B0604020202020204" pitchFamily="34" charset="0"/>
              </a:rPr>
              <a:t>La legge 71/2017 per la prevenzione ed il contrasto del fenomeno del </a:t>
            </a:r>
            <a:r>
              <a:rPr lang="it-IT" altLang="it-IT" sz="1800" dirty="0" err="1" smtClean="0">
                <a:latin typeface="Arial" panose="020B0604020202020204" pitchFamily="34" charset="0"/>
                <a:cs typeface="Arial" panose="020B0604020202020204" pitchFamily="34" charset="0"/>
              </a:rPr>
              <a:t>cyberbullismo</a:t>
            </a:r>
            <a:r>
              <a:rPr lang="it-IT" altLang="it-IT" sz="1800" dirty="0" smtClean="0">
                <a:latin typeface="Arial" panose="020B0604020202020204" pitchFamily="34" charset="0"/>
                <a:cs typeface="Arial" panose="020B0604020202020204" pitchFamily="34" charset="0"/>
              </a:rPr>
              <a:t>, è entrata in vigore il 18 giugno 2017.</a:t>
            </a:r>
          </a:p>
          <a:p>
            <a:pPr marL="0" indent="0" algn="just" fontAlgn="auto">
              <a:spcAft>
                <a:spcPts val="0"/>
              </a:spcAft>
              <a:buNone/>
              <a:defRPr/>
            </a:pPr>
            <a:r>
              <a:rPr lang="it-IT" altLang="it-IT" sz="1800" dirty="0" smtClean="0">
                <a:latin typeface="Arial" panose="020B0604020202020204" pitchFamily="34" charset="0"/>
                <a:cs typeface="Arial" panose="020B0604020202020204" pitchFamily="34" charset="0"/>
              </a:rPr>
              <a:t>Finalità della legge.</a:t>
            </a:r>
          </a:p>
          <a:p>
            <a:pPr marL="0" indent="0" algn="just" fontAlgn="auto">
              <a:spcAft>
                <a:spcPts val="0"/>
              </a:spcAft>
              <a:buNone/>
              <a:defRPr/>
            </a:pPr>
            <a:r>
              <a:rPr lang="it-IT" altLang="it-IT" sz="1800" dirty="0" smtClean="0">
                <a:latin typeface="Arial" panose="020B0604020202020204" pitchFamily="34" charset="0"/>
                <a:cs typeface="Arial" panose="020B0604020202020204" pitchFamily="34" charset="0"/>
              </a:rPr>
              <a:t>Si pone l’ obiettivo di contrastare il fenomeno del </a:t>
            </a:r>
            <a:r>
              <a:rPr lang="it-IT" altLang="it-IT" sz="1800" dirty="0" err="1" smtClean="0">
                <a:latin typeface="Arial" panose="020B0604020202020204" pitchFamily="34" charset="0"/>
                <a:cs typeface="Arial" panose="020B0604020202020204" pitchFamily="34" charset="0"/>
              </a:rPr>
              <a:t>cyberbullismo</a:t>
            </a:r>
            <a:r>
              <a:rPr lang="it-IT" altLang="it-IT" sz="1800" dirty="0" smtClean="0">
                <a:latin typeface="Arial" panose="020B0604020202020204" pitchFamily="34" charset="0"/>
                <a:cs typeface="Arial" panose="020B0604020202020204" pitchFamily="34" charset="0"/>
              </a:rPr>
              <a:t> in tutte le sue manifestazioni, con azioni a carattere preventivo e con strategie di attenzioni, tutela ed educazione nei confronti dei minori coinvolti, </a:t>
            </a:r>
            <a:r>
              <a:rPr lang="it-IT" altLang="it-IT" sz="1800" b="1" dirty="0" smtClean="0">
                <a:latin typeface="Arial" panose="020B0604020202020204" pitchFamily="34" charset="0"/>
                <a:cs typeface="Arial" panose="020B0604020202020204" pitchFamily="34" charset="0"/>
              </a:rPr>
              <a:t>siano essi vittime o responsabili di illeciti.</a:t>
            </a:r>
          </a:p>
          <a:p>
            <a:pPr algn="just" fontAlgn="auto">
              <a:spcAft>
                <a:spcPts val="0"/>
              </a:spcAft>
              <a:defRPr/>
            </a:pPr>
            <a:r>
              <a:rPr lang="it-IT" altLang="it-IT" sz="1800" dirty="0" smtClean="0">
                <a:latin typeface="Arial" panose="020B0604020202020204" pitchFamily="34" charset="0"/>
                <a:cs typeface="Arial" panose="020B0604020202020204" pitchFamily="34" charset="0"/>
              </a:rPr>
              <a:t>I punti fondamentali della legge:</a:t>
            </a:r>
          </a:p>
          <a:p>
            <a:pPr marL="342900" indent="19050" algn="just" fontAlgn="auto">
              <a:spcAft>
                <a:spcPts val="0"/>
              </a:spcAft>
              <a:buFont typeface="+mj-lt"/>
              <a:buAutoNum type="arabicPeriod"/>
              <a:defRPr/>
            </a:pPr>
            <a:r>
              <a:rPr lang="it-IT" altLang="it-IT" sz="1800" dirty="0" smtClean="0">
                <a:latin typeface="Arial" panose="020B0604020202020204" pitchFamily="34" charset="0"/>
                <a:cs typeface="Arial" panose="020B0604020202020204" pitchFamily="34" charset="0"/>
              </a:rPr>
              <a:t>Riconoscimento del termine </a:t>
            </a:r>
            <a:r>
              <a:rPr lang="it-IT" altLang="it-IT" sz="1800" dirty="0" err="1" smtClean="0">
                <a:latin typeface="Arial" panose="020B0604020202020204" pitchFamily="34" charset="0"/>
                <a:cs typeface="Arial" panose="020B0604020202020204" pitchFamily="34" charset="0"/>
              </a:rPr>
              <a:t>cyberbullismo</a:t>
            </a:r>
            <a:r>
              <a:rPr lang="it-IT" altLang="it-IT" sz="1800" dirty="0" smtClean="0">
                <a:latin typeface="Arial" panose="020B0604020202020204" pitchFamily="34" charset="0"/>
                <a:cs typeface="Arial" panose="020B0604020202020204" pitchFamily="34" charset="0"/>
              </a:rPr>
              <a:t>;</a:t>
            </a:r>
          </a:p>
          <a:p>
            <a:pPr marL="342900" indent="19050" algn="just" fontAlgn="auto">
              <a:spcAft>
                <a:spcPts val="0"/>
              </a:spcAft>
              <a:buFont typeface="+mj-lt"/>
              <a:buAutoNum type="arabicPeriod"/>
              <a:defRPr/>
            </a:pPr>
            <a:r>
              <a:rPr lang="it-IT" altLang="it-IT" sz="1800" dirty="0" smtClean="0">
                <a:latin typeface="Arial" panose="020B0604020202020204" pitchFamily="34" charset="0"/>
                <a:cs typeface="Arial" panose="020B0604020202020204" pitchFamily="34" charset="0"/>
              </a:rPr>
              <a:t>Eliminazione dei contenuti per minori infra quattordicenni;</a:t>
            </a:r>
          </a:p>
          <a:p>
            <a:pPr marL="342900" indent="19050" algn="just" fontAlgn="auto">
              <a:spcAft>
                <a:spcPts val="0"/>
              </a:spcAft>
              <a:buFont typeface="+mj-lt"/>
              <a:buAutoNum type="arabicPeriod"/>
              <a:defRPr/>
            </a:pPr>
            <a:r>
              <a:rPr lang="it-IT" altLang="it-IT" sz="1800" dirty="0" smtClean="0">
                <a:latin typeface="Arial" panose="020B0604020202020204" pitchFamily="34" charset="0"/>
                <a:cs typeface="Arial" panose="020B0604020202020204" pitchFamily="34" charset="0"/>
              </a:rPr>
              <a:t>Identificazione per ogni istituto scolastico di un referente anti-bullismo;</a:t>
            </a:r>
          </a:p>
          <a:p>
            <a:pPr marL="342900" indent="19050" algn="just" fontAlgn="auto">
              <a:spcAft>
                <a:spcPts val="0"/>
              </a:spcAft>
              <a:buFont typeface="+mj-lt"/>
              <a:buAutoNum type="arabicPeriod"/>
              <a:defRPr/>
            </a:pPr>
            <a:r>
              <a:rPr lang="it-IT" altLang="it-IT" sz="1800" dirty="0" smtClean="0">
                <a:latin typeface="Arial" panose="020B0604020202020204" pitchFamily="34" charset="0"/>
                <a:cs typeface="Arial" panose="020B0604020202020204" pitchFamily="34" charset="0"/>
              </a:rPr>
              <a:t>L’ammonimento del Questore.</a:t>
            </a:r>
          </a:p>
          <a:p>
            <a:pPr fontAlgn="auto">
              <a:spcAft>
                <a:spcPts val="0"/>
              </a:spcAft>
              <a:defRPr/>
            </a:pPr>
            <a:endParaRPr lang="it-IT" altLang="it-IT" sz="1800" dirty="0" smtClean="0">
              <a:latin typeface="Arial" panose="020B0604020202020204" pitchFamily="34" charset="0"/>
              <a:cs typeface="Arial" panose="020B0604020202020204" pitchFamily="34" charset="0"/>
            </a:endParaRPr>
          </a:p>
        </p:txBody>
      </p:sp>
      <p:pic>
        <p:nvPicPr>
          <p:cNvPr id="21508" name="Immagin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415213" y="185738"/>
            <a:ext cx="1323975" cy="165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9" name="Rettangolo 1"/>
          <p:cNvSpPr>
            <a:spLocks noChangeArrowheads="1"/>
          </p:cNvSpPr>
          <p:nvPr/>
        </p:nvSpPr>
        <p:spPr bwMode="auto">
          <a:xfrm>
            <a:off x="107950" y="395288"/>
            <a:ext cx="7200900" cy="9540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it-IT" altLang="it-IT" sz="2000" b="1" dirty="0"/>
              <a:t>QUESTURA DI MILANO</a:t>
            </a:r>
          </a:p>
          <a:p>
            <a:r>
              <a:rPr lang="it-IT" altLang="it-IT" dirty="0" smtClean="0"/>
              <a:t>DIVISIONE </a:t>
            </a:r>
            <a:r>
              <a:rPr lang="it-IT" altLang="it-IT" dirty="0"/>
              <a:t>ANTICRIMINE</a:t>
            </a:r>
          </a:p>
          <a:p>
            <a:r>
              <a:rPr lang="it-IT" altLang="it-IT" i="1" dirty="0"/>
              <a:t>UFFICIO STALKING,  MALTRATTAMENTI IN FAMIGLIA E MINORI</a:t>
            </a:r>
          </a:p>
        </p:txBody>
      </p:sp>
    </p:spTree>
  </p:cSld>
  <p:clrMapOvr>
    <a:masterClrMapping/>
  </p:clrMapOvr>
  <p:transition spd="slow">
    <p:random/>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12"/>
          <p:cNvSpPr txBox="1">
            <a:spLocks noChangeArrowheads="1"/>
          </p:cNvSpPr>
          <p:nvPr/>
        </p:nvSpPr>
        <p:spPr bwMode="auto">
          <a:xfrm>
            <a:off x="0" y="1627188"/>
            <a:ext cx="9144000" cy="390876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50000"/>
              </a:spcBef>
              <a:buFontTx/>
              <a:buNone/>
              <a:defRPr/>
            </a:pPr>
            <a:r>
              <a:rPr lang="it-IT" altLang="it-IT" sz="1400" dirty="0" smtClean="0">
                <a:solidFill>
                  <a:schemeClr val="bg1"/>
                </a:solidFill>
                <a:latin typeface="Arial" panose="020B0604020202020204" pitchFamily="34" charset="0"/>
                <a:cs typeface="Arial" panose="020B0604020202020204" pitchFamily="34" charset="0"/>
              </a:rPr>
              <a:t>                                                 </a:t>
            </a:r>
            <a:r>
              <a:rPr lang="it-IT" altLang="it-IT" sz="2400" b="1" dirty="0" smtClean="0">
                <a:latin typeface="Arial" panose="020B0604020202020204" pitchFamily="34" charset="0"/>
                <a:cs typeface="Arial" panose="020B0604020202020204" pitchFamily="34" charset="0"/>
              </a:rPr>
              <a:t>Il bullismo: definizioni</a:t>
            </a:r>
          </a:p>
          <a:p>
            <a:pPr algn="just">
              <a:spcBef>
                <a:spcPts val="0"/>
              </a:spcBef>
              <a:buFontTx/>
              <a:buNone/>
              <a:defRPr/>
            </a:pPr>
            <a:endParaRPr lang="it-IT" sz="1800" dirty="0" smtClean="0">
              <a:latin typeface="Arial" panose="020B0604020202020204" pitchFamily="34" charset="0"/>
              <a:cs typeface="Arial" panose="020B0604020202020204" pitchFamily="34" charset="0"/>
            </a:endParaRPr>
          </a:p>
          <a:p>
            <a:pPr algn="just">
              <a:spcBef>
                <a:spcPts val="0"/>
              </a:spcBef>
              <a:buFontTx/>
              <a:buNone/>
              <a:defRPr/>
            </a:pPr>
            <a:r>
              <a:rPr lang="it-IT" sz="1800" dirty="0" smtClean="0">
                <a:latin typeface="Arial" panose="020B0604020202020204" pitchFamily="34" charset="0"/>
                <a:cs typeface="Arial" panose="020B0604020202020204" pitchFamily="34" charset="0"/>
              </a:rPr>
              <a:t>Il bullismo può essere definito come una forma </a:t>
            </a:r>
            <a:r>
              <a:rPr lang="it-IT" sz="1800" dirty="0">
                <a:latin typeface="Arial" panose="020B0604020202020204" pitchFamily="34" charset="0"/>
                <a:cs typeface="Arial" panose="020B0604020202020204" pitchFamily="34" charset="0"/>
              </a:rPr>
              <a:t>di prevaricazione, singola o di gruppo, che viene esercitata in maniera continuativa nei confronti di una vittima predestinata. Non fa riferimento ad un semplice comportamento aggressivo, ma a una vera e propria </a:t>
            </a:r>
            <a:endParaRPr lang="it-IT" sz="1800" dirty="0" smtClean="0">
              <a:latin typeface="Arial" panose="020B0604020202020204" pitchFamily="34" charset="0"/>
              <a:cs typeface="Arial" panose="020B0604020202020204" pitchFamily="34" charset="0"/>
            </a:endParaRPr>
          </a:p>
          <a:p>
            <a:pPr algn="just">
              <a:spcBef>
                <a:spcPts val="0"/>
              </a:spcBef>
              <a:buFontTx/>
              <a:buNone/>
              <a:defRPr/>
            </a:pPr>
            <a:r>
              <a:rPr lang="it-IT" sz="1600" b="1" dirty="0" smtClean="0">
                <a:latin typeface="Arial" panose="020B0604020202020204" pitchFamily="34" charset="0"/>
                <a:cs typeface="Arial" panose="020B0604020202020204" pitchFamily="34" charset="0"/>
              </a:rPr>
              <a:t>ESPERIENZA PERSECUTORIA.</a:t>
            </a:r>
          </a:p>
          <a:p>
            <a:pPr algn="just">
              <a:spcBef>
                <a:spcPts val="0"/>
              </a:spcBef>
              <a:buFontTx/>
              <a:buNone/>
              <a:defRPr/>
            </a:pPr>
            <a:endParaRPr lang="it-IT" sz="1600" b="1" dirty="0" smtClean="0">
              <a:latin typeface="Arial" panose="020B0604020202020204" pitchFamily="34" charset="0"/>
              <a:cs typeface="Arial" panose="020B0604020202020204" pitchFamily="34" charset="0"/>
            </a:endParaRPr>
          </a:p>
          <a:p>
            <a:pPr algn="just">
              <a:spcBef>
                <a:spcPts val="0"/>
              </a:spcBef>
              <a:buNone/>
              <a:defRPr/>
            </a:pPr>
            <a:r>
              <a:rPr lang="it-IT" sz="1800" dirty="0" smtClean="0">
                <a:latin typeface="Arial" panose="020B0604020202020204" pitchFamily="34" charset="0"/>
                <a:cs typeface="Arial" panose="020B0604020202020204" pitchFamily="34" charset="0"/>
              </a:rPr>
              <a:t>Il bullismo consiste in un abuso di potere premeditato e ripetitivo diretto contro uno o più individui incapaci di difendersi a causa di una differenza di status sociale o di potere.</a:t>
            </a:r>
          </a:p>
          <a:p>
            <a:pPr algn="just">
              <a:spcBef>
                <a:spcPts val="0"/>
              </a:spcBef>
              <a:buNone/>
              <a:defRPr/>
            </a:pPr>
            <a:r>
              <a:rPr lang="it-IT" sz="1800" dirty="0" smtClean="0">
                <a:latin typeface="Arial" panose="020B0604020202020204" pitchFamily="34" charset="0"/>
                <a:cs typeface="Arial" panose="020B0604020202020204" pitchFamily="34" charset="0"/>
              </a:rPr>
              <a:t>Può essere declinato nelle seguenti macro categorie: Fisico, Verbale, Relazionale, Sessuale, </a:t>
            </a:r>
            <a:r>
              <a:rPr lang="it-IT" sz="1800" dirty="0" err="1" smtClean="0">
                <a:latin typeface="Arial" panose="020B0604020202020204" pitchFamily="34" charset="0"/>
                <a:cs typeface="Arial" panose="020B0604020202020204" pitchFamily="34" charset="0"/>
              </a:rPr>
              <a:t>Cyberbullismo</a:t>
            </a:r>
            <a:r>
              <a:rPr lang="it-IT" sz="1800" dirty="0" smtClean="0">
                <a:latin typeface="Arial" panose="020B0604020202020204" pitchFamily="34" charset="0"/>
                <a:cs typeface="Arial" panose="020B0604020202020204" pitchFamily="34" charset="0"/>
              </a:rPr>
              <a:t>.</a:t>
            </a:r>
          </a:p>
          <a:p>
            <a:pPr eaLnBrk="1" hangingPunct="1">
              <a:spcBef>
                <a:spcPct val="50000"/>
              </a:spcBef>
              <a:buFontTx/>
              <a:buNone/>
              <a:defRPr/>
            </a:pPr>
            <a:endParaRPr lang="it-IT" altLang="it-IT" sz="1800" dirty="0" smtClean="0"/>
          </a:p>
          <a:p>
            <a:pPr eaLnBrk="1" hangingPunct="1">
              <a:spcBef>
                <a:spcPct val="50000"/>
              </a:spcBef>
              <a:buFontTx/>
              <a:buNone/>
              <a:defRPr/>
            </a:pPr>
            <a:endParaRPr lang="it-IT" altLang="it-IT" sz="1400" dirty="0" smtClean="0">
              <a:latin typeface="Arial" panose="020B0604020202020204" pitchFamily="34" charset="0"/>
            </a:endParaRPr>
          </a:p>
        </p:txBody>
      </p:sp>
      <p:pic>
        <p:nvPicPr>
          <p:cNvPr id="5123" name="Immagin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415213" y="185738"/>
            <a:ext cx="1323975" cy="165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Rettangolo 1"/>
          <p:cNvSpPr>
            <a:spLocks noChangeArrowheads="1"/>
          </p:cNvSpPr>
          <p:nvPr/>
        </p:nvSpPr>
        <p:spPr bwMode="auto">
          <a:xfrm>
            <a:off x="107950" y="395288"/>
            <a:ext cx="7200900" cy="9540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it-IT" altLang="it-IT" sz="2000" b="1" dirty="0"/>
              <a:t>QUESTURA DI MILANO</a:t>
            </a:r>
          </a:p>
          <a:p>
            <a:r>
              <a:rPr lang="it-IT" altLang="it-IT" dirty="0" smtClean="0"/>
              <a:t>DIVISIONE </a:t>
            </a:r>
            <a:r>
              <a:rPr lang="it-IT" altLang="it-IT" dirty="0"/>
              <a:t>ANTICRIMINE</a:t>
            </a:r>
          </a:p>
          <a:p>
            <a:r>
              <a:rPr lang="it-IT" altLang="it-IT" i="1" dirty="0"/>
              <a:t>UFFICIO STALKING,  MALTRATTAMENTI IN FAMIGLIA E MINORI</a:t>
            </a:r>
          </a:p>
        </p:txBody>
      </p:sp>
    </p:spTree>
  </p:cSld>
  <p:clrMapOvr>
    <a:masterClrMapping/>
  </p:clrMapOvr>
  <p:transition spd="slow">
    <p:random/>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22530" name="Titolo 1"/>
          <p:cNvSpPr>
            <a:spLocks noGrp="1"/>
          </p:cNvSpPr>
          <p:nvPr>
            <p:ph type="title"/>
          </p:nvPr>
        </p:nvSpPr>
        <p:spPr>
          <a:xfrm>
            <a:off x="573732" y="1412776"/>
            <a:ext cx="7886700" cy="1325562"/>
          </a:xfrm>
        </p:spPr>
        <p:txBody>
          <a:bodyPr/>
          <a:lstStyle/>
          <a:p>
            <a:r>
              <a:rPr lang="it-IT" altLang="it-IT" sz="3500" b="1" dirty="0" smtClean="0"/>
              <a:t>La definizione normativa</a:t>
            </a:r>
          </a:p>
        </p:txBody>
      </p:sp>
      <p:sp>
        <p:nvSpPr>
          <p:cNvPr id="22531" name="Segnaposto contenuto 2"/>
          <p:cNvSpPr>
            <a:spLocks noGrp="1"/>
          </p:cNvSpPr>
          <p:nvPr>
            <p:ph idx="1"/>
          </p:nvPr>
        </p:nvSpPr>
        <p:spPr bwMode="auto">
          <a:xfrm>
            <a:off x="633413" y="2780928"/>
            <a:ext cx="7827019" cy="2808312"/>
          </a:xfrm>
        </p:spPr>
        <p:txBody>
          <a:bodyPr wrap="square" numCol="1" anchor="t" anchorCtr="0" compatLnSpc="1">
            <a:prstTxWarp prst="textNoShape">
              <a:avLst/>
            </a:prstTxWarp>
            <a:normAutofit fontScale="92500"/>
          </a:bodyPr>
          <a:lstStyle/>
          <a:p>
            <a:pPr marL="0" indent="0" algn="just">
              <a:buFont typeface="Wingdings 2" panose="05020102010507070707" pitchFamily="18" charset="2"/>
              <a:buNone/>
            </a:pPr>
            <a:r>
              <a:rPr lang="it-IT" altLang="it-IT" sz="2400" dirty="0" smtClean="0">
                <a:latin typeface="Arial" panose="020B0604020202020204" pitchFamily="34" charset="0"/>
                <a:cs typeface="Arial" panose="020B0604020202020204" pitchFamily="34" charset="0"/>
              </a:rPr>
              <a:t>“Qualunque forma di pressione, aggressione, molestia, ricatto, ingiuria, denigrazione, diffamazione, furto d’identità, alterazione, acquisizione illecita, manipolazione, trattamento illecito di dati personali in danno di minorenni, realizzata per via telematica, nonché la diffusione di contenuti on line aventi ad oggetto anche uno o più componenti della famiglia del minore il cui scopo intenzionale e predominante sia quello di isolare un minore o un gruppo di minori ponendo in atto un serio abuso, un attacco dannoso, o la loro messa in ridicolo.”</a:t>
            </a:r>
          </a:p>
        </p:txBody>
      </p:sp>
      <p:pic>
        <p:nvPicPr>
          <p:cNvPr id="22532" name="Immagine 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415213" y="185738"/>
            <a:ext cx="1323975" cy="165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3" name="Rettangolo 1"/>
          <p:cNvSpPr>
            <a:spLocks noChangeArrowheads="1"/>
          </p:cNvSpPr>
          <p:nvPr/>
        </p:nvSpPr>
        <p:spPr bwMode="auto">
          <a:xfrm>
            <a:off x="107950" y="395288"/>
            <a:ext cx="7200900" cy="9540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it-IT" altLang="it-IT" sz="2000" b="1" dirty="0"/>
              <a:t>QUESTURA DI MILANO</a:t>
            </a:r>
          </a:p>
          <a:p>
            <a:r>
              <a:rPr lang="it-IT" altLang="it-IT" dirty="0" smtClean="0"/>
              <a:t>DIVISIONE </a:t>
            </a:r>
            <a:r>
              <a:rPr lang="it-IT" altLang="it-IT" dirty="0"/>
              <a:t>ANTICRIMINE</a:t>
            </a:r>
          </a:p>
          <a:p>
            <a:r>
              <a:rPr lang="it-IT" altLang="it-IT" i="1" dirty="0"/>
              <a:t>UFFICIO STALKING,  MALTRATTAMENTI IN FAMIGLIA E MINORI</a:t>
            </a:r>
          </a:p>
        </p:txBody>
      </p:sp>
    </p:spTree>
  </p:cSld>
  <p:clrMapOvr>
    <a:overrideClrMapping bg1="lt1" tx1="dk1" bg2="lt2" tx2="dk2" accent1="accent1" accent2="accent2" accent3="accent3" accent4="accent4" accent5="accent5" accent6="accent6" hlink="hlink" folHlink="folHlink"/>
  </p:clrMapOvr>
  <p:transition spd="slow">
    <p:random/>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olo 1"/>
          <p:cNvSpPr>
            <a:spLocks noGrp="1"/>
          </p:cNvSpPr>
          <p:nvPr>
            <p:ph type="title"/>
          </p:nvPr>
        </p:nvSpPr>
        <p:spPr>
          <a:xfrm>
            <a:off x="35496" y="1512888"/>
            <a:ext cx="8229600" cy="547687"/>
          </a:xfrm>
        </p:spPr>
        <p:txBody>
          <a:bodyPr/>
          <a:lstStyle/>
          <a:p>
            <a:r>
              <a:rPr lang="it-IT" altLang="it-IT" sz="2400" b="1" dirty="0" smtClean="0"/>
              <a:t>Eliminazione dei contenuti per vittima infra quattordicenne</a:t>
            </a:r>
          </a:p>
        </p:txBody>
      </p:sp>
      <p:sp>
        <p:nvSpPr>
          <p:cNvPr id="23555" name="Segnaposto contenuto 2"/>
          <p:cNvSpPr>
            <a:spLocks noGrp="1"/>
          </p:cNvSpPr>
          <p:nvPr>
            <p:ph idx="1"/>
          </p:nvPr>
        </p:nvSpPr>
        <p:spPr>
          <a:xfrm>
            <a:off x="0" y="2022475"/>
            <a:ext cx="9144000" cy="4835525"/>
          </a:xfrm>
        </p:spPr>
        <p:txBody>
          <a:bodyPr>
            <a:normAutofit fontScale="92500" lnSpcReduction="20000"/>
          </a:bodyPr>
          <a:lstStyle/>
          <a:p>
            <a:pPr algn="just" fontAlgn="auto">
              <a:spcAft>
                <a:spcPts val="0"/>
              </a:spcAft>
              <a:buSzPct val="80000"/>
              <a:buFont typeface="Wingdings" panose="05000000000000000000" pitchFamily="2" charset="2"/>
              <a:buChar char="Ø"/>
              <a:defRPr/>
            </a:pPr>
            <a:r>
              <a:rPr lang="it-IT" altLang="it-IT" sz="1600" dirty="0" smtClean="0"/>
              <a:t>Un minorenne che abbia compiuto 14 anni e sia vittima di </a:t>
            </a:r>
            <a:r>
              <a:rPr lang="it-IT" altLang="it-IT" sz="1600" dirty="0" err="1" smtClean="0"/>
              <a:t>cyberbullismo</a:t>
            </a:r>
            <a:r>
              <a:rPr lang="it-IT" altLang="it-IT" sz="1600" dirty="0" smtClean="0"/>
              <a:t> può chiedere l’oscuramento del contenuto offensivo al gestore del sito anche senza l’autorizzazione dei propri genitori.</a:t>
            </a:r>
          </a:p>
          <a:p>
            <a:pPr algn="just" fontAlgn="auto">
              <a:spcAft>
                <a:spcPts val="0"/>
              </a:spcAft>
              <a:buSzPct val="80000"/>
              <a:buFont typeface="Wingdings" panose="05000000000000000000" pitchFamily="2" charset="2"/>
              <a:buChar char="Ø"/>
              <a:defRPr/>
            </a:pPr>
            <a:r>
              <a:rPr lang="it-IT" altLang="it-IT" sz="1600" dirty="0" smtClean="0"/>
              <a:t>Il titolare del sito dovrà comunicare entro 24 ore dall’istanza di aver assunto l’incarico e provvedere a tale richiesta nelle successive 48 ore. Se la rimozione non avviene o se non è possibile identificare il gestore del sito internet o del social media, l’interessato potrà rivolgere analoga richiesta al garante per la protezione dei dati personali che dovrà intervenire entro le successive 48 ore.</a:t>
            </a:r>
          </a:p>
          <a:p>
            <a:pPr marL="0" indent="0" algn="just" fontAlgn="auto">
              <a:spcAft>
                <a:spcPts val="0"/>
              </a:spcAft>
              <a:buNone/>
              <a:defRPr/>
            </a:pPr>
            <a:r>
              <a:rPr lang="it-IT" altLang="it-IT" sz="1600" dirty="0" smtClean="0"/>
              <a:t>Nello scrivere una segnalazione o un reclamo è necessario:</a:t>
            </a:r>
          </a:p>
          <a:p>
            <a:pPr algn="just" fontAlgn="auto">
              <a:spcAft>
                <a:spcPts val="0"/>
              </a:spcAft>
              <a:buFont typeface="Arial" panose="020B0604020202020204" pitchFamily="34" charset="0"/>
              <a:buChar char="•"/>
              <a:defRPr/>
            </a:pPr>
            <a:r>
              <a:rPr lang="it-IT" altLang="it-IT" sz="1600" dirty="0" smtClean="0"/>
              <a:t>Rappresentare i fatti;</a:t>
            </a:r>
          </a:p>
          <a:p>
            <a:pPr algn="just" fontAlgn="auto">
              <a:spcAft>
                <a:spcPts val="0"/>
              </a:spcAft>
              <a:buFont typeface="Arial" panose="020B0604020202020204" pitchFamily="34" charset="0"/>
              <a:buChar char="•"/>
              <a:defRPr/>
            </a:pPr>
            <a:r>
              <a:rPr lang="it-IT" altLang="it-IT" sz="1600" dirty="0" smtClean="0"/>
              <a:t>Indicare eventuali reati;</a:t>
            </a:r>
          </a:p>
          <a:p>
            <a:pPr algn="just" fontAlgn="auto">
              <a:spcAft>
                <a:spcPts val="0"/>
              </a:spcAft>
              <a:buFont typeface="Arial" panose="020B0604020202020204" pitchFamily="34" charset="0"/>
              <a:buChar char="•"/>
              <a:defRPr/>
            </a:pPr>
            <a:r>
              <a:rPr lang="it-IT" altLang="it-IT" sz="1600" dirty="0" smtClean="0"/>
              <a:t>Indicare l’URL del sito.</a:t>
            </a:r>
          </a:p>
          <a:p>
            <a:pPr marL="0" indent="0" algn="just" fontAlgn="auto">
              <a:spcAft>
                <a:spcPts val="0"/>
              </a:spcAft>
              <a:buNone/>
              <a:defRPr/>
            </a:pPr>
            <a:r>
              <a:rPr lang="it-IT" altLang="it-IT" sz="1600" dirty="0" smtClean="0"/>
              <a:t>Compito del Garante sarà di:</a:t>
            </a:r>
          </a:p>
          <a:p>
            <a:pPr algn="just" fontAlgn="auto">
              <a:spcAft>
                <a:spcPts val="0"/>
              </a:spcAft>
              <a:buFont typeface="Wingdings" panose="05000000000000000000" pitchFamily="2" charset="2"/>
              <a:buChar char="§"/>
              <a:defRPr/>
            </a:pPr>
            <a:r>
              <a:rPr lang="it-IT" altLang="it-IT" sz="1600" dirty="0" smtClean="0"/>
              <a:t>Valutare l’illiceità della condotta;</a:t>
            </a:r>
          </a:p>
          <a:p>
            <a:pPr algn="just" fontAlgn="auto">
              <a:spcAft>
                <a:spcPts val="0"/>
              </a:spcAft>
              <a:buFont typeface="Wingdings" panose="05000000000000000000" pitchFamily="2" charset="2"/>
              <a:buChar char="§"/>
              <a:defRPr/>
            </a:pPr>
            <a:r>
              <a:rPr lang="it-IT" altLang="it-IT" sz="1600" dirty="0" smtClean="0"/>
              <a:t>Rimuovere, oscurare o bloccare il contenuto;</a:t>
            </a:r>
          </a:p>
          <a:p>
            <a:pPr algn="just" fontAlgn="auto">
              <a:spcAft>
                <a:spcPts val="0"/>
              </a:spcAft>
              <a:buFont typeface="Wingdings" panose="05000000000000000000" pitchFamily="2" charset="2"/>
              <a:buChar char="§"/>
              <a:defRPr/>
            </a:pPr>
            <a:r>
              <a:rPr lang="it-IT" altLang="it-IT" sz="1600" dirty="0" smtClean="0"/>
              <a:t>Darne notizia all’interessato.</a:t>
            </a:r>
          </a:p>
          <a:p>
            <a:pPr marL="0" indent="0" algn="just" fontAlgn="auto">
              <a:spcAft>
                <a:spcPts val="0"/>
              </a:spcAft>
              <a:buNone/>
              <a:defRPr/>
            </a:pPr>
            <a:r>
              <a:rPr lang="it-IT" altLang="it-IT" sz="1600" dirty="0" smtClean="0"/>
              <a:t>È possibile scaricare il modulo per segnalare i contenuti dal link:</a:t>
            </a:r>
          </a:p>
          <a:p>
            <a:pPr marL="0" indent="0" algn="just" fontAlgn="auto">
              <a:spcAft>
                <a:spcPts val="0"/>
              </a:spcAft>
              <a:buNone/>
              <a:defRPr/>
            </a:pPr>
            <a:r>
              <a:rPr lang="it-IT" altLang="it-IT" sz="1600" dirty="0" smtClean="0"/>
              <a:t> </a:t>
            </a:r>
            <a:r>
              <a:rPr lang="it-IT" altLang="it-IT" sz="1600" u="sng" dirty="0" smtClean="0">
                <a:solidFill>
                  <a:schemeClr val="accent1"/>
                </a:solidFill>
              </a:rPr>
              <a:t>http://www.garanteprivacy.it/web/guest/home/docweb/-/docweb-display/docweb/6732688</a:t>
            </a:r>
          </a:p>
          <a:p>
            <a:pPr marL="0" indent="0" algn="just" fontAlgn="auto">
              <a:spcAft>
                <a:spcPts val="0"/>
              </a:spcAft>
              <a:buNone/>
              <a:defRPr/>
            </a:pPr>
            <a:r>
              <a:rPr lang="it-IT" altLang="it-IT" sz="1600" dirty="0" smtClean="0"/>
              <a:t>L’indirizzo a cui inviare la segnalazione è: </a:t>
            </a:r>
            <a:r>
              <a:rPr lang="it-IT" altLang="it-IT" sz="1600" u="sng" dirty="0" smtClean="0">
                <a:solidFill>
                  <a:schemeClr val="accent1"/>
                </a:solidFill>
              </a:rPr>
              <a:t>cyberbullismo@gpdp.it</a:t>
            </a:r>
          </a:p>
          <a:p>
            <a:pPr marL="0" indent="0" algn="just" fontAlgn="auto">
              <a:spcAft>
                <a:spcPts val="0"/>
              </a:spcAft>
              <a:buNone/>
              <a:defRPr/>
            </a:pPr>
            <a:endParaRPr lang="it-IT" altLang="it-IT" sz="1600" b="1" dirty="0" smtClean="0">
              <a:solidFill>
                <a:srgbClr val="FF0000"/>
              </a:solidFill>
            </a:endParaRPr>
          </a:p>
          <a:p>
            <a:pPr marL="0" indent="0" algn="just" fontAlgn="auto">
              <a:spcAft>
                <a:spcPts val="0"/>
              </a:spcAft>
              <a:buNone/>
              <a:defRPr/>
            </a:pPr>
            <a:r>
              <a:rPr lang="it-IT" altLang="it-IT" sz="1600" b="1" dirty="0" smtClean="0">
                <a:solidFill>
                  <a:srgbClr val="FF0000"/>
                </a:solidFill>
              </a:rPr>
              <a:t>IMPORTANTE</a:t>
            </a:r>
            <a:r>
              <a:rPr lang="it-IT" altLang="it-IT" sz="1600" dirty="0" smtClean="0"/>
              <a:t> - La segnalazione può essere presentata direttamente da chi ha un’età maggiore di 14 anni o da chi esercita la responsabilità genitoriale su un minore.</a:t>
            </a:r>
          </a:p>
        </p:txBody>
      </p:sp>
      <p:pic>
        <p:nvPicPr>
          <p:cNvPr id="23556" name="Immagin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415213" y="185738"/>
            <a:ext cx="1323975" cy="165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7" name="Rettangolo 1"/>
          <p:cNvSpPr>
            <a:spLocks noChangeArrowheads="1"/>
          </p:cNvSpPr>
          <p:nvPr/>
        </p:nvSpPr>
        <p:spPr bwMode="auto">
          <a:xfrm>
            <a:off x="107950" y="395288"/>
            <a:ext cx="7200900" cy="9540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it-IT" altLang="it-IT" sz="2000" b="1" dirty="0"/>
              <a:t>QUESTURA DI MILANO</a:t>
            </a:r>
          </a:p>
          <a:p>
            <a:r>
              <a:rPr lang="it-IT" altLang="it-IT" dirty="0" smtClean="0"/>
              <a:t>DIVISIONE </a:t>
            </a:r>
            <a:r>
              <a:rPr lang="it-IT" altLang="it-IT" dirty="0"/>
              <a:t>ANTICRIMINE</a:t>
            </a:r>
          </a:p>
          <a:p>
            <a:r>
              <a:rPr lang="it-IT" altLang="it-IT" i="1" dirty="0"/>
              <a:t>UFFICIO STALKING,  MALTRATTAMENTI IN FAMIGLIA E MINORI</a:t>
            </a:r>
          </a:p>
        </p:txBody>
      </p:sp>
    </p:spTree>
  </p:cSld>
  <p:clrMapOvr>
    <a:masterClrMapping/>
  </p:clrMapOvr>
  <p:transition spd="slow">
    <p:random/>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rotWithShape="1">
          <a:blip r:embed="rId2"/>
          <a:srcRect l="57087" t="7301" r="6885" b="3101"/>
          <a:stretch/>
        </p:blipFill>
        <p:spPr>
          <a:xfrm>
            <a:off x="1" y="257464"/>
            <a:ext cx="9068174" cy="6342766"/>
          </a:xfrm>
          <a:prstGeom prst="rect">
            <a:avLst/>
          </a:prstGeom>
        </p:spPr>
      </p:pic>
    </p:spTree>
    <p:extLst>
      <p:ext uri="{BB962C8B-B14F-4D97-AF65-F5344CB8AC3E}">
        <p14:creationId xmlns:p14="http://schemas.microsoft.com/office/powerpoint/2010/main" val="205013649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rotWithShape="1">
          <a:blip r:embed="rId2"/>
          <a:srcRect l="57284" t="9631" r="7083" b="3101"/>
          <a:stretch/>
        </p:blipFill>
        <p:spPr>
          <a:xfrm>
            <a:off x="8384" y="370712"/>
            <a:ext cx="9144000" cy="6298648"/>
          </a:xfrm>
          <a:prstGeom prst="rect">
            <a:avLst/>
          </a:prstGeom>
        </p:spPr>
      </p:pic>
    </p:spTree>
    <p:extLst>
      <p:ext uri="{BB962C8B-B14F-4D97-AF65-F5344CB8AC3E}">
        <p14:creationId xmlns:p14="http://schemas.microsoft.com/office/powerpoint/2010/main" val="176831528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olo 1"/>
          <p:cNvSpPr>
            <a:spLocks noGrp="1"/>
          </p:cNvSpPr>
          <p:nvPr>
            <p:ph type="title"/>
          </p:nvPr>
        </p:nvSpPr>
        <p:spPr>
          <a:xfrm>
            <a:off x="457200" y="1422400"/>
            <a:ext cx="8229600" cy="1143000"/>
          </a:xfrm>
        </p:spPr>
        <p:txBody>
          <a:bodyPr/>
          <a:lstStyle/>
          <a:p>
            <a:r>
              <a:rPr lang="it-IT" altLang="it-IT" sz="2800" dirty="0" smtClean="0"/>
              <a:t>Individuazione</a:t>
            </a:r>
            <a:r>
              <a:rPr lang="it-IT" altLang="it-IT" sz="3600" dirty="0" smtClean="0"/>
              <a:t> </a:t>
            </a:r>
            <a:r>
              <a:rPr lang="it-IT" altLang="it-IT" sz="2800" dirty="0" smtClean="0"/>
              <a:t>per ogni istituto scolastico di un referente anti-bullismo</a:t>
            </a:r>
          </a:p>
        </p:txBody>
      </p:sp>
      <p:sp>
        <p:nvSpPr>
          <p:cNvPr id="24579" name="Segnaposto contenuto 2"/>
          <p:cNvSpPr>
            <a:spLocks noGrp="1"/>
          </p:cNvSpPr>
          <p:nvPr>
            <p:ph idx="1"/>
          </p:nvPr>
        </p:nvSpPr>
        <p:spPr>
          <a:xfrm>
            <a:off x="457200" y="2563813"/>
            <a:ext cx="8507288" cy="4033539"/>
          </a:xfrm>
        </p:spPr>
        <p:txBody>
          <a:bodyPr/>
          <a:lstStyle/>
          <a:p>
            <a:pPr marL="0" indent="0" algn="just" fontAlgn="auto">
              <a:spcAft>
                <a:spcPts val="0"/>
              </a:spcAft>
              <a:buFont typeface="Wingdings 2" panose="05020102010507070707" pitchFamily="18" charset="2"/>
              <a:buNone/>
              <a:defRPr/>
            </a:pPr>
            <a:r>
              <a:rPr lang="it-IT" altLang="it-IT" sz="2400" dirty="0" smtClean="0"/>
              <a:t>Il Referente presente in ogni istituto scolastico:</a:t>
            </a:r>
          </a:p>
          <a:p>
            <a:pPr marL="447675" algn="just" fontAlgn="auto">
              <a:spcAft>
                <a:spcPts val="0"/>
              </a:spcAft>
              <a:defRPr/>
            </a:pPr>
            <a:r>
              <a:rPr lang="it-IT" altLang="it-IT" sz="2000" dirty="0" smtClean="0"/>
              <a:t>Deve essere adeguatamente formato;</a:t>
            </a:r>
          </a:p>
          <a:p>
            <a:pPr marL="447675" algn="just" fontAlgn="auto">
              <a:spcAft>
                <a:spcPts val="0"/>
              </a:spcAft>
              <a:defRPr/>
            </a:pPr>
            <a:r>
              <a:rPr lang="it-IT" altLang="it-IT" sz="2000" dirty="0" smtClean="0"/>
              <a:t>Viene nominato dall’istituto scolastico nell’ambito della propria autonomia;</a:t>
            </a:r>
          </a:p>
          <a:p>
            <a:pPr marL="447675" algn="just" fontAlgn="auto">
              <a:spcAft>
                <a:spcPts val="0"/>
              </a:spcAft>
              <a:defRPr/>
            </a:pPr>
            <a:r>
              <a:rPr lang="it-IT" altLang="it-IT" sz="2000" dirty="0" smtClean="0"/>
              <a:t>Deve coordinare i progetti di prevenzione e contrasto al </a:t>
            </a:r>
            <a:r>
              <a:rPr lang="it-IT" altLang="it-IT" sz="2000" dirty="0" err="1" smtClean="0"/>
              <a:t>cyberbullismo</a:t>
            </a:r>
            <a:r>
              <a:rPr lang="it-IT" altLang="it-IT" sz="2000" dirty="0" smtClean="0"/>
              <a:t>.</a:t>
            </a:r>
          </a:p>
          <a:p>
            <a:pPr marL="0" indent="0" algn="just" fontAlgn="auto">
              <a:spcAft>
                <a:spcPts val="0"/>
              </a:spcAft>
              <a:buNone/>
              <a:defRPr/>
            </a:pPr>
            <a:endParaRPr lang="it-IT" altLang="it-IT" sz="2400" dirty="0" smtClean="0"/>
          </a:p>
          <a:p>
            <a:pPr marL="0" indent="0" algn="just" fontAlgn="auto">
              <a:spcAft>
                <a:spcPts val="0"/>
              </a:spcAft>
              <a:buNone/>
              <a:defRPr/>
            </a:pPr>
            <a:r>
              <a:rPr lang="it-IT" altLang="it-IT" sz="2400" dirty="0" smtClean="0"/>
              <a:t>Si interfaccia e collabora con: </a:t>
            </a:r>
          </a:p>
          <a:p>
            <a:pPr lvl="1" algn="just" fontAlgn="auto">
              <a:spcAft>
                <a:spcPts val="0"/>
              </a:spcAft>
              <a:buSzPct val="80000"/>
              <a:buFont typeface="Wingdings" panose="05000000000000000000" pitchFamily="2" charset="2"/>
              <a:buChar char="§"/>
              <a:defRPr/>
            </a:pPr>
            <a:r>
              <a:rPr lang="it-IT" altLang="it-IT" sz="2000" dirty="0" smtClean="0"/>
              <a:t>Forze di Polizia;</a:t>
            </a:r>
          </a:p>
          <a:p>
            <a:pPr lvl="1" algn="just" fontAlgn="auto">
              <a:spcAft>
                <a:spcPts val="0"/>
              </a:spcAft>
              <a:buSzPct val="80000"/>
              <a:buFont typeface="Wingdings" panose="05000000000000000000" pitchFamily="2" charset="2"/>
              <a:buChar char="§"/>
              <a:defRPr/>
            </a:pPr>
            <a:r>
              <a:rPr lang="it-IT" altLang="it-IT" sz="2000" dirty="0" smtClean="0"/>
              <a:t>I servizi minorili dell’amministrazione della giustizia;</a:t>
            </a:r>
          </a:p>
          <a:p>
            <a:pPr lvl="1" algn="just" fontAlgn="auto">
              <a:spcAft>
                <a:spcPts val="0"/>
              </a:spcAft>
              <a:buSzPct val="80000"/>
              <a:buFont typeface="Wingdings" panose="05000000000000000000" pitchFamily="2" charset="2"/>
              <a:buChar char="§"/>
              <a:defRPr/>
            </a:pPr>
            <a:r>
              <a:rPr lang="it-IT" altLang="it-IT" sz="2000" dirty="0"/>
              <a:t>L</a:t>
            </a:r>
            <a:r>
              <a:rPr lang="it-IT" altLang="it-IT" sz="2000" dirty="0" smtClean="0"/>
              <a:t>e associazioni e i centri di aggregazione giovanile sul territorio.</a:t>
            </a:r>
          </a:p>
        </p:txBody>
      </p:sp>
      <p:pic>
        <p:nvPicPr>
          <p:cNvPr id="24580" name="Immagin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415213" y="185738"/>
            <a:ext cx="1323975" cy="165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1" name="Rettangolo 1"/>
          <p:cNvSpPr>
            <a:spLocks noChangeArrowheads="1"/>
          </p:cNvSpPr>
          <p:nvPr/>
        </p:nvSpPr>
        <p:spPr bwMode="auto">
          <a:xfrm>
            <a:off x="107950" y="395288"/>
            <a:ext cx="7200900" cy="9540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it-IT" altLang="it-IT" sz="2000" b="1" dirty="0"/>
              <a:t>QUESTURA DI MILANO</a:t>
            </a:r>
          </a:p>
          <a:p>
            <a:r>
              <a:rPr lang="it-IT" altLang="it-IT" dirty="0" smtClean="0"/>
              <a:t>DIVISIONE </a:t>
            </a:r>
            <a:r>
              <a:rPr lang="it-IT" altLang="it-IT" dirty="0"/>
              <a:t>ANTICRIMINE</a:t>
            </a:r>
          </a:p>
          <a:p>
            <a:r>
              <a:rPr lang="it-IT" altLang="it-IT" i="1" dirty="0"/>
              <a:t>UFFICIO STALKING,  MALTRATTAMENTI IN FAMIGLIA E MINORI</a:t>
            </a:r>
          </a:p>
        </p:txBody>
      </p:sp>
    </p:spTree>
  </p:cSld>
  <p:clrMapOvr>
    <a:masterClrMapping/>
  </p:clrMapOvr>
  <p:transition spd="slow">
    <p:random/>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olo 1"/>
          <p:cNvSpPr>
            <a:spLocks noGrp="1"/>
          </p:cNvSpPr>
          <p:nvPr>
            <p:ph type="title"/>
          </p:nvPr>
        </p:nvSpPr>
        <p:spPr>
          <a:xfrm>
            <a:off x="323850" y="1265238"/>
            <a:ext cx="8229600" cy="1143000"/>
          </a:xfrm>
        </p:spPr>
        <p:txBody>
          <a:bodyPr rtlCol="0">
            <a:normAutofit fontScale="90000"/>
          </a:bodyPr>
          <a:lstStyle/>
          <a:p>
            <a:pPr fontAlgn="auto">
              <a:spcAft>
                <a:spcPts val="0"/>
              </a:spcAft>
              <a:defRPr/>
            </a:pPr>
            <a:r>
              <a:rPr lang="it-IT" altLang="it-IT" sz="3600" dirty="0" smtClean="0"/>
              <a:t/>
            </a:r>
            <a:br>
              <a:rPr lang="it-IT" altLang="it-IT" sz="3600" dirty="0" smtClean="0"/>
            </a:br>
            <a:r>
              <a:rPr lang="it-IT" altLang="it-IT" sz="3600" dirty="0" smtClean="0"/>
              <a:t>L’ammonimento del Questore </a:t>
            </a:r>
            <a:br>
              <a:rPr lang="it-IT" altLang="it-IT" sz="3600" dirty="0" smtClean="0"/>
            </a:br>
            <a:endParaRPr lang="it-IT" altLang="it-IT" sz="3600" dirty="0" smtClean="0"/>
          </a:p>
        </p:txBody>
      </p:sp>
      <p:sp>
        <p:nvSpPr>
          <p:cNvPr id="24579" name="Segnaposto contenuto 2"/>
          <p:cNvSpPr>
            <a:spLocks noGrp="1"/>
          </p:cNvSpPr>
          <p:nvPr>
            <p:ph idx="1"/>
          </p:nvPr>
        </p:nvSpPr>
        <p:spPr>
          <a:xfrm>
            <a:off x="467544" y="2219325"/>
            <a:ext cx="8424936" cy="4522042"/>
          </a:xfrm>
        </p:spPr>
        <p:txBody>
          <a:bodyPr>
            <a:normAutofit lnSpcReduction="10000"/>
          </a:bodyPr>
          <a:lstStyle/>
          <a:p>
            <a:pPr marL="0" indent="0" fontAlgn="auto">
              <a:spcAft>
                <a:spcPts val="0"/>
              </a:spcAft>
              <a:buSzPct val="90000"/>
              <a:buNone/>
              <a:defRPr/>
            </a:pPr>
            <a:r>
              <a:rPr lang="it-IT" sz="1800" dirty="0" smtClean="0"/>
              <a:t>Fino a quando non è proposta denuncia o querela chiunque (anche l’insegnante) può attivare la procedura di ammonimento</a:t>
            </a:r>
            <a:r>
              <a:rPr lang="it-IT" sz="1800" dirty="0"/>
              <a:t>.</a:t>
            </a:r>
          </a:p>
          <a:p>
            <a:pPr marL="0" indent="0" fontAlgn="auto">
              <a:spcAft>
                <a:spcPts val="0"/>
              </a:spcAft>
              <a:buSzPct val="90000"/>
              <a:buNone/>
              <a:defRPr/>
            </a:pPr>
            <a:r>
              <a:rPr lang="it-IT" sz="1800" dirty="0" smtClean="0"/>
              <a:t>Il minore infra quattordicenne viene convocato insieme ad almeno un genitore o al tutore.</a:t>
            </a:r>
            <a:endParaRPr lang="it-IT" sz="1800" dirty="0"/>
          </a:p>
          <a:p>
            <a:pPr marL="0" indent="0" fontAlgn="auto">
              <a:spcAft>
                <a:spcPts val="0"/>
              </a:spcAft>
              <a:buSzPct val="90000"/>
              <a:buNone/>
              <a:defRPr/>
            </a:pPr>
            <a:r>
              <a:rPr lang="it-IT" sz="1800" dirty="0" smtClean="0"/>
              <a:t>Gli effetti dell’ammonimento cessano con la maggiore età.</a:t>
            </a:r>
            <a:endParaRPr lang="it-IT" sz="1800" dirty="0"/>
          </a:p>
          <a:p>
            <a:pPr marL="0" indent="0" fontAlgn="auto">
              <a:spcAft>
                <a:spcPts val="0"/>
              </a:spcAft>
              <a:buSzPct val="90000"/>
              <a:buNone/>
              <a:defRPr/>
            </a:pPr>
            <a:r>
              <a:rPr lang="it-IT" sz="1800" dirty="0" smtClean="0"/>
              <a:t>L’istruttoria è finalizzata alla ricostruzione di un quadro indiziario che garantisca la verosimiglianza di quanto </a:t>
            </a:r>
            <a:r>
              <a:rPr lang="it-IT" sz="1800" dirty="0" smtClean="0"/>
              <a:t>dichiarato dalla vittima.</a:t>
            </a:r>
            <a:endParaRPr lang="it-IT" sz="1800" dirty="0"/>
          </a:p>
          <a:p>
            <a:pPr marL="0" indent="0" fontAlgn="auto">
              <a:spcAft>
                <a:spcPts val="0"/>
              </a:spcAft>
              <a:buSzPct val="90000"/>
              <a:buNone/>
              <a:defRPr/>
            </a:pPr>
            <a:endParaRPr lang="it-IT" sz="1800" dirty="0" smtClean="0"/>
          </a:p>
          <a:p>
            <a:pPr marL="0" indent="0" fontAlgn="auto">
              <a:spcAft>
                <a:spcPts val="0"/>
              </a:spcAft>
              <a:buSzPct val="90000"/>
              <a:buNone/>
              <a:defRPr/>
            </a:pPr>
            <a:r>
              <a:rPr lang="it-IT" sz="1800" dirty="0" smtClean="0"/>
              <a:t>A cosa serve l’ammonimento del Questore?</a:t>
            </a:r>
            <a:endParaRPr lang="it-IT" sz="1800" dirty="0"/>
          </a:p>
          <a:p>
            <a:pPr fontAlgn="auto">
              <a:spcAft>
                <a:spcPts val="0"/>
              </a:spcAft>
              <a:defRPr/>
            </a:pPr>
            <a:r>
              <a:rPr lang="it-IT" sz="1800" dirty="0" smtClean="0"/>
              <a:t>Può evitare con tempestività che il contenuto diventi virale.</a:t>
            </a:r>
          </a:p>
          <a:p>
            <a:pPr fontAlgn="auto">
              <a:spcAft>
                <a:spcPts val="0"/>
              </a:spcAft>
              <a:defRPr/>
            </a:pPr>
            <a:r>
              <a:rPr lang="it-IT" sz="1800" dirty="0" smtClean="0"/>
              <a:t>Evita il protrarsi della </a:t>
            </a:r>
            <a:r>
              <a:rPr lang="it-IT" sz="1800" dirty="0" smtClean="0"/>
              <a:t>condotta persecutoria.</a:t>
            </a:r>
            <a:endParaRPr lang="it-IT" sz="1800" dirty="0"/>
          </a:p>
          <a:p>
            <a:pPr fontAlgn="auto">
              <a:spcAft>
                <a:spcPts val="0"/>
              </a:spcAft>
              <a:defRPr/>
            </a:pPr>
            <a:r>
              <a:rPr lang="it-IT" sz="1800" dirty="0" smtClean="0"/>
              <a:t>Sortisce l’effetto di far cessare episodi di </a:t>
            </a:r>
            <a:r>
              <a:rPr lang="it-IT" sz="1800" dirty="0" err="1" smtClean="0"/>
              <a:t>cyberbullismo</a:t>
            </a:r>
            <a:r>
              <a:rPr lang="it-IT" sz="1800" dirty="0" smtClean="0"/>
              <a:t> ancora embrionali o ai primi stadi.</a:t>
            </a:r>
            <a:endParaRPr lang="it-IT" sz="1800" dirty="0"/>
          </a:p>
          <a:p>
            <a:pPr marL="0" indent="0" fontAlgn="auto">
              <a:spcAft>
                <a:spcPts val="0"/>
              </a:spcAft>
              <a:buNone/>
              <a:defRPr/>
            </a:pPr>
            <a:r>
              <a:rPr lang="it-IT" sz="1800" dirty="0" smtClean="0"/>
              <a:t>	Es. Quando </a:t>
            </a:r>
            <a:r>
              <a:rPr lang="it-IT" sz="1800" dirty="0"/>
              <a:t>un video o una foto </a:t>
            </a:r>
            <a:r>
              <a:rPr lang="it-IT" sz="1800" dirty="0" smtClean="0"/>
              <a:t>è condivisa </a:t>
            </a:r>
            <a:r>
              <a:rPr lang="it-IT" sz="1800" dirty="0"/>
              <a:t>anche “soltanto” su WhatsApp e non </a:t>
            </a:r>
            <a:r>
              <a:rPr lang="it-IT" sz="1800" dirty="0" smtClean="0"/>
              <a:t>		già </a:t>
            </a:r>
            <a:r>
              <a:rPr lang="it-IT" sz="1800" dirty="0"/>
              <a:t>sui </a:t>
            </a:r>
            <a:r>
              <a:rPr lang="it-IT" sz="1800" dirty="0" smtClean="0"/>
              <a:t>social media </a:t>
            </a:r>
            <a:r>
              <a:rPr lang="it-IT" sz="1800" dirty="0"/>
              <a:t>e sul web.</a:t>
            </a:r>
          </a:p>
          <a:p>
            <a:pPr fontAlgn="auto">
              <a:spcAft>
                <a:spcPts val="0"/>
              </a:spcAft>
              <a:defRPr/>
            </a:pPr>
            <a:endParaRPr lang="it-IT" sz="2000" dirty="0" smtClean="0"/>
          </a:p>
        </p:txBody>
      </p:sp>
      <p:pic>
        <p:nvPicPr>
          <p:cNvPr id="25604" name="Immagin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415213" y="185738"/>
            <a:ext cx="1323975" cy="165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5" name="Rettangolo 1"/>
          <p:cNvSpPr>
            <a:spLocks noChangeArrowheads="1"/>
          </p:cNvSpPr>
          <p:nvPr/>
        </p:nvSpPr>
        <p:spPr bwMode="auto">
          <a:xfrm>
            <a:off x="107950" y="395288"/>
            <a:ext cx="7200900" cy="9540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it-IT" altLang="it-IT" sz="2000" b="1" dirty="0"/>
              <a:t>QUESTURA DI MILANO</a:t>
            </a:r>
          </a:p>
          <a:p>
            <a:r>
              <a:rPr lang="it-IT" altLang="it-IT" dirty="0" smtClean="0"/>
              <a:t>DIVISIONE </a:t>
            </a:r>
            <a:r>
              <a:rPr lang="it-IT" altLang="it-IT" dirty="0"/>
              <a:t>ANTICRIMINE</a:t>
            </a:r>
          </a:p>
          <a:p>
            <a:r>
              <a:rPr lang="it-IT" altLang="it-IT" i="1" dirty="0"/>
              <a:t>UFFICIO STALKING,  MALTRATTAMENTI IN FAMIGLIA E MINORI</a:t>
            </a:r>
          </a:p>
        </p:txBody>
      </p:sp>
    </p:spTree>
  </p:cSld>
  <p:clrMapOvr>
    <a:masterClrMapping/>
  </p:clrMapOvr>
  <p:transition spd="slow">
    <p:random/>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olo 1"/>
          <p:cNvSpPr>
            <a:spLocks noGrp="1"/>
          </p:cNvSpPr>
          <p:nvPr>
            <p:ph type="title"/>
          </p:nvPr>
        </p:nvSpPr>
        <p:spPr bwMode="blackWhite">
          <a:xfrm>
            <a:off x="323850" y="1628775"/>
            <a:ext cx="8229600" cy="850900"/>
          </a:xfrm>
        </p:spPr>
        <p:txBody>
          <a:bodyPr/>
          <a:lstStyle/>
          <a:p>
            <a:r>
              <a:rPr lang="it-IT" altLang="it-IT" smtClean="0">
                <a:latin typeface="Arial" panose="020B0604020202020204" pitchFamily="34" charset="0"/>
                <a:cs typeface="Arial" panose="020B0604020202020204" pitchFamily="34" charset="0"/>
              </a:rPr>
              <a:t>Il Protocollo </a:t>
            </a:r>
            <a:r>
              <a:rPr lang="it-IT" altLang="it-IT" b="1" i="1" smtClean="0">
                <a:latin typeface="Arial" panose="020B0604020202020204" pitchFamily="34" charset="0"/>
                <a:cs typeface="Arial" panose="020B0604020202020204" pitchFamily="34" charset="0"/>
              </a:rPr>
              <a:t>Zeus</a:t>
            </a:r>
          </a:p>
        </p:txBody>
      </p:sp>
      <p:sp>
        <p:nvSpPr>
          <p:cNvPr id="26627" name="Segnaposto contenuto 2"/>
          <p:cNvSpPr>
            <a:spLocks noGrp="1"/>
          </p:cNvSpPr>
          <p:nvPr>
            <p:ph idx="1"/>
          </p:nvPr>
        </p:nvSpPr>
        <p:spPr bwMode="black">
          <a:xfrm>
            <a:off x="179388" y="2564905"/>
            <a:ext cx="8229600" cy="4032448"/>
          </a:xfrm>
        </p:spPr>
        <p:txBody>
          <a:bodyPr wrap="square" numCol="1" anchor="t" anchorCtr="0" compatLnSpc="1">
            <a:prstTxWarp prst="textNoShape">
              <a:avLst/>
            </a:prstTxWarp>
            <a:normAutofit/>
          </a:bodyPr>
          <a:lstStyle/>
          <a:p>
            <a:pPr algn="just"/>
            <a:r>
              <a:rPr lang="it-IT" altLang="it-IT" sz="2000" dirty="0" smtClean="0"/>
              <a:t>Sottoscritto in data 5 aprile 2018 dal Questore di Milano e dal Direttore del Centro Italiano per la Promozione della Mediazione (CIPM);</a:t>
            </a:r>
          </a:p>
          <a:p>
            <a:pPr algn="just"/>
            <a:r>
              <a:rPr lang="it-IT" altLang="it-IT" sz="2000" dirty="0" smtClean="0"/>
              <a:t>I maltrattanti/</a:t>
            </a:r>
            <a:r>
              <a:rPr lang="it-IT" altLang="it-IT" sz="2000" dirty="0" err="1" smtClean="0"/>
              <a:t>stalkers</a:t>
            </a:r>
            <a:r>
              <a:rPr lang="it-IT" altLang="it-IT" sz="2000" dirty="0" smtClean="0"/>
              <a:t>/</a:t>
            </a:r>
            <a:r>
              <a:rPr lang="it-IT" altLang="it-IT" sz="2000" dirty="0" err="1" smtClean="0"/>
              <a:t>cyberbulli</a:t>
            </a:r>
            <a:r>
              <a:rPr lang="it-IT" altLang="it-IT" sz="2000" dirty="0" smtClean="0"/>
              <a:t>, vengono invitati dal Questore ad  intraprendere un percorso trattamentale integrato sulla consapevolezza del disvalore delle loro azioni;</a:t>
            </a:r>
          </a:p>
          <a:p>
            <a:pPr algn="just"/>
            <a:r>
              <a:rPr lang="it-IT" altLang="it-IT" sz="2000" dirty="0" smtClean="0"/>
              <a:t>Incontri con una equipe multidisciplinare, formata da diverse tipologie di professionisti (criminologi, avvocati, psicoterapeuti, educatori, mediatori).</a:t>
            </a:r>
          </a:p>
          <a:p>
            <a:pPr algn="just"/>
            <a:r>
              <a:rPr lang="it-IT" altLang="it-IT" sz="2000" dirty="0" smtClean="0"/>
              <a:t>In caso di mancata sottoposizione o abbandono del percorso, tale comportamento sarà valutato come sintomatico di pericolosità sociale, e comporterà la valutazione di una misura di prevenzione più incisiva o l’eventuale avvio di un procedimento penale.</a:t>
            </a:r>
          </a:p>
          <a:p>
            <a:pPr algn="just"/>
            <a:endParaRPr lang="it-IT" altLang="it-IT" sz="2000" dirty="0" smtClean="0">
              <a:solidFill>
                <a:srgbClr val="FFFFFF"/>
              </a:solidFill>
            </a:endParaRPr>
          </a:p>
          <a:p>
            <a:pPr marL="457200" lvl="1" indent="0">
              <a:buFont typeface="Arial" panose="020B0604020202020204" pitchFamily="34" charset="0"/>
              <a:buNone/>
            </a:pPr>
            <a:endParaRPr lang="it-IT" altLang="it-IT" dirty="0" smtClean="0"/>
          </a:p>
        </p:txBody>
      </p:sp>
      <p:pic>
        <p:nvPicPr>
          <p:cNvPr id="26628" name="Immagin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415213" y="185738"/>
            <a:ext cx="1323975" cy="165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9" name="Rettangolo 1"/>
          <p:cNvSpPr>
            <a:spLocks noChangeArrowheads="1"/>
          </p:cNvSpPr>
          <p:nvPr/>
        </p:nvSpPr>
        <p:spPr bwMode="auto">
          <a:xfrm>
            <a:off x="107950" y="395288"/>
            <a:ext cx="7200900" cy="9540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it-IT" altLang="it-IT" sz="2000" b="1" dirty="0"/>
              <a:t>QUESTURA DI MILANO</a:t>
            </a:r>
          </a:p>
          <a:p>
            <a:r>
              <a:rPr lang="it-IT" altLang="it-IT" dirty="0" smtClean="0"/>
              <a:t>DIVISIONE </a:t>
            </a:r>
            <a:r>
              <a:rPr lang="it-IT" altLang="it-IT" dirty="0"/>
              <a:t>ANTICRIMINE</a:t>
            </a:r>
          </a:p>
          <a:p>
            <a:r>
              <a:rPr lang="it-IT" altLang="it-IT" i="1" dirty="0"/>
              <a:t>UFFICIO STALKING,  MALTRATTAMENTI IN FAMIGLIA E MINORI</a:t>
            </a:r>
          </a:p>
        </p:txBody>
      </p:sp>
    </p:spTree>
  </p:cSld>
  <p:clrMapOvr>
    <a:masterClrMapping/>
  </p:clrMapOvr>
  <p:transition spd="slow">
    <p:random/>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olo 1"/>
          <p:cNvSpPr>
            <a:spLocks noGrp="1"/>
          </p:cNvSpPr>
          <p:nvPr>
            <p:ph type="title"/>
          </p:nvPr>
        </p:nvSpPr>
        <p:spPr bwMode="blackWhite">
          <a:xfrm>
            <a:off x="323850" y="1628775"/>
            <a:ext cx="8229600" cy="850900"/>
          </a:xfrm>
        </p:spPr>
        <p:txBody>
          <a:bodyPr/>
          <a:lstStyle/>
          <a:p>
            <a:r>
              <a:rPr lang="it-IT" altLang="it-IT" dirty="0" smtClean="0">
                <a:latin typeface="Arial" panose="020B0604020202020204" pitchFamily="34" charset="0"/>
                <a:cs typeface="Arial" panose="020B0604020202020204" pitchFamily="34" charset="0"/>
              </a:rPr>
              <a:t>Il Protocollo </a:t>
            </a:r>
            <a:r>
              <a:rPr lang="it-IT" altLang="it-IT" b="1" i="1" dirty="0" smtClean="0">
                <a:latin typeface="Arial" panose="020B0604020202020204" pitchFamily="34" charset="0"/>
                <a:cs typeface="Arial" panose="020B0604020202020204" pitchFamily="34" charset="0"/>
              </a:rPr>
              <a:t>Zeus </a:t>
            </a:r>
            <a:endParaRPr lang="it-IT" altLang="it-IT" b="1" i="1" dirty="0" smtClean="0">
              <a:latin typeface="Arial" panose="020B0604020202020204" pitchFamily="34" charset="0"/>
              <a:cs typeface="Arial" panose="020B0604020202020204" pitchFamily="34" charset="0"/>
            </a:endParaRPr>
          </a:p>
        </p:txBody>
      </p:sp>
      <p:sp>
        <p:nvSpPr>
          <p:cNvPr id="26627" name="Segnaposto contenuto 2"/>
          <p:cNvSpPr>
            <a:spLocks noGrp="1"/>
          </p:cNvSpPr>
          <p:nvPr>
            <p:ph idx="1"/>
          </p:nvPr>
        </p:nvSpPr>
        <p:spPr bwMode="black">
          <a:xfrm>
            <a:off x="179388" y="2564905"/>
            <a:ext cx="8229600" cy="4032448"/>
          </a:xfrm>
        </p:spPr>
        <p:txBody>
          <a:bodyPr wrap="square" numCol="1" anchor="t" anchorCtr="0" compatLnSpc="1">
            <a:prstTxWarp prst="textNoShape">
              <a:avLst/>
            </a:prstTxWarp>
            <a:normAutofit/>
          </a:bodyPr>
          <a:lstStyle/>
          <a:p>
            <a:pPr algn="just"/>
            <a:r>
              <a:rPr lang="it-IT" altLang="it-IT" sz="2000" dirty="0" smtClean="0"/>
              <a:t>Costituisce un fondamentale strumento di recupero degli autori di condotte di cyber bullismo;</a:t>
            </a:r>
          </a:p>
          <a:p>
            <a:pPr algn="just"/>
            <a:r>
              <a:rPr lang="it-IT" altLang="it-IT" sz="2000" dirty="0" smtClean="0"/>
              <a:t>E’ un protocollo rapido ed agile, che mediante una serie di incontri basati su un sistema </a:t>
            </a:r>
            <a:r>
              <a:rPr lang="it-IT" altLang="it-IT" sz="2000" dirty="0" err="1" smtClean="0"/>
              <a:t>trattamentale</a:t>
            </a:r>
            <a:r>
              <a:rPr lang="it-IT" altLang="it-IT" sz="2000" dirty="0" smtClean="0"/>
              <a:t> innovativo, consente di rimettere il minore «sulla buona strada» evitando l’aggravarsi delle condotte persecutorie. </a:t>
            </a:r>
          </a:p>
          <a:p>
            <a:pPr marL="0" lvl="0" indent="0" algn="just">
              <a:buNone/>
            </a:pPr>
            <a:r>
              <a:rPr lang="it-IT" altLang="it-IT" dirty="0">
                <a:solidFill>
                  <a:srgbClr val="FF0000"/>
                </a:solidFill>
              </a:rPr>
              <a:t>Contatti </a:t>
            </a:r>
            <a:r>
              <a:rPr lang="it-IT" altLang="it-IT" dirty="0">
                <a:solidFill>
                  <a:srgbClr val="FF0000"/>
                </a:solidFill>
              </a:rPr>
              <a:t>utili:</a:t>
            </a:r>
          </a:p>
          <a:p>
            <a:pPr marL="0" lvl="0" indent="0" algn="just">
              <a:buNone/>
            </a:pPr>
            <a:r>
              <a:rPr lang="it-IT" altLang="it-IT" dirty="0">
                <a:solidFill>
                  <a:srgbClr val="FF0000"/>
                </a:solidFill>
              </a:rPr>
              <a:t>P.E.C.:</a:t>
            </a:r>
            <a:r>
              <a:rPr lang="it-IT" altLang="it-IT" dirty="0"/>
              <a:t> anticrimine.quest.mi@pecps.poliziadistato.it</a:t>
            </a:r>
          </a:p>
          <a:p>
            <a:pPr marL="0" lvl="0" indent="0" algn="just">
              <a:buNone/>
            </a:pPr>
            <a:r>
              <a:rPr lang="it-IT" altLang="it-IT" dirty="0"/>
              <a:t>Recapiti telefonici:</a:t>
            </a:r>
          </a:p>
          <a:p>
            <a:pPr marL="0" lvl="0" indent="0" algn="just">
              <a:buNone/>
            </a:pPr>
            <a:r>
              <a:rPr lang="it-IT" altLang="it-IT" dirty="0" smtClean="0">
                <a:solidFill>
                  <a:srgbClr val="FF0000"/>
                </a:solidFill>
              </a:rPr>
              <a:t>Ufficio </a:t>
            </a:r>
            <a:r>
              <a:rPr lang="it-IT" altLang="it-IT" dirty="0" err="1">
                <a:solidFill>
                  <a:srgbClr val="FF0000"/>
                </a:solidFill>
              </a:rPr>
              <a:t>Stalking</a:t>
            </a:r>
            <a:r>
              <a:rPr lang="it-IT" altLang="it-IT" dirty="0">
                <a:solidFill>
                  <a:srgbClr val="FF0000"/>
                </a:solidFill>
              </a:rPr>
              <a:t>,  Maltrattamenti in Famiglia e Minori della Questura di Milano</a:t>
            </a:r>
          </a:p>
          <a:p>
            <a:pPr marL="0" lvl="0" indent="0" algn="just">
              <a:buNone/>
            </a:pPr>
            <a:r>
              <a:rPr lang="it-IT" altLang="it-IT" dirty="0"/>
              <a:t>02.6226.5071 – 5346 – 5378 – 5098</a:t>
            </a:r>
          </a:p>
          <a:p>
            <a:pPr algn="just"/>
            <a:endParaRPr lang="it-IT" altLang="it-IT" sz="2000" dirty="0" smtClean="0"/>
          </a:p>
          <a:p>
            <a:pPr algn="just"/>
            <a:endParaRPr lang="it-IT" altLang="it-IT" sz="2000" dirty="0" smtClean="0">
              <a:solidFill>
                <a:srgbClr val="FFFFFF"/>
              </a:solidFill>
            </a:endParaRPr>
          </a:p>
          <a:p>
            <a:pPr marL="457200" lvl="1" indent="0">
              <a:buFont typeface="Arial" panose="020B0604020202020204" pitchFamily="34" charset="0"/>
              <a:buNone/>
            </a:pPr>
            <a:endParaRPr lang="it-IT" altLang="it-IT" dirty="0" smtClean="0"/>
          </a:p>
        </p:txBody>
      </p:sp>
      <p:pic>
        <p:nvPicPr>
          <p:cNvPr id="26628" name="Immagin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415213" y="185738"/>
            <a:ext cx="1323975" cy="165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9" name="Rettangolo 1"/>
          <p:cNvSpPr>
            <a:spLocks noChangeArrowheads="1"/>
          </p:cNvSpPr>
          <p:nvPr/>
        </p:nvSpPr>
        <p:spPr bwMode="auto">
          <a:xfrm>
            <a:off x="107950" y="395288"/>
            <a:ext cx="7200900" cy="9540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it-IT" altLang="it-IT" sz="2000" b="1" dirty="0"/>
              <a:t>QUESTURA DI MILANO</a:t>
            </a:r>
          </a:p>
          <a:p>
            <a:r>
              <a:rPr lang="it-IT" altLang="it-IT" dirty="0" smtClean="0"/>
              <a:t>DIVISIONE </a:t>
            </a:r>
            <a:r>
              <a:rPr lang="it-IT" altLang="it-IT" dirty="0"/>
              <a:t>ANTICRIMINE</a:t>
            </a:r>
          </a:p>
          <a:p>
            <a:r>
              <a:rPr lang="it-IT" altLang="it-IT" i="1" dirty="0"/>
              <a:t>UFFICIO STALKING,  MALTRATTAMENTI IN FAMIGLIA E MINORI</a:t>
            </a:r>
          </a:p>
        </p:txBody>
      </p:sp>
    </p:spTree>
    <p:extLst>
      <p:ext uri="{BB962C8B-B14F-4D97-AF65-F5344CB8AC3E}">
        <p14:creationId xmlns:p14="http://schemas.microsoft.com/office/powerpoint/2010/main" val="228283583"/>
      </p:ext>
    </p:extLst>
  </p:cSld>
  <p:clrMapOvr>
    <a:masterClrMapping/>
  </p:clrMapOvr>
  <p:transition spd="slow">
    <p:random/>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olo 1"/>
          <p:cNvSpPr>
            <a:spLocks noGrp="1"/>
          </p:cNvSpPr>
          <p:nvPr>
            <p:ph type="title"/>
          </p:nvPr>
        </p:nvSpPr>
        <p:spPr>
          <a:xfrm>
            <a:off x="467544" y="1772816"/>
            <a:ext cx="7886700" cy="1325563"/>
          </a:xfrm>
        </p:spPr>
        <p:txBody>
          <a:bodyPr/>
          <a:lstStyle/>
          <a:p>
            <a:r>
              <a:rPr lang="it-IT" altLang="it-IT" sz="2400" b="1" dirty="0" smtClean="0">
                <a:latin typeface="Arial" panose="020B0604020202020204" pitchFamily="34" charset="0"/>
                <a:cs typeface="Arial" panose="020B0604020202020204" pitchFamily="34" charset="0"/>
              </a:rPr>
              <a:t>Il primo caso di Ammonimento per </a:t>
            </a:r>
            <a:r>
              <a:rPr lang="it-IT" altLang="it-IT" sz="2400" b="1" dirty="0" err="1" smtClean="0">
                <a:latin typeface="Arial" panose="020B0604020202020204" pitchFamily="34" charset="0"/>
                <a:cs typeface="Arial" panose="020B0604020202020204" pitchFamily="34" charset="0"/>
              </a:rPr>
              <a:t>Cyberbullismo</a:t>
            </a:r>
            <a:r>
              <a:rPr lang="it-IT" altLang="it-IT" sz="2400" b="1" dirty="0" smtClean="0">
                <a:latin typeface="Arial" panose="020B0604020202020204" pitchFamily="34" charset="0"/>
                <a:cs typeface="Arial" panose="020B0604020202020204" pitchFamily="34" charset="0"/>
              </a:rPr>
              <a:t>: </a:t>
            </a:r>
            <a:endParaRPr lang="it-IT" altLang="it-IT" sz="2400" b="1" i="1" dirty="0" smtClean="0">
              <a:latin typeface="Arial" panose="020B0604020202020204" pitchFamily="34" charset="0"/>
              <a:cs typeface="Arial" panose="020B0604020202020204" pitchFamily="34" charset="0"/>
            </a:endParaRPr>
          </a:p>
        </p:txBody>
      </p:sp>
      <p:sp>
        <p:nvSpPr>
          <p:cNvPr id="29699" name="Segnaposto contenuto 2"/>
          <p:cNvSpPr>
            <a:spLocks noGrp="1"/>
          </p:cNvSpPr>
          <p:nvPr>
            <p:ph idx="1"/>
          </p:nvPr>
        </p:nvSpPr>
        <p:spPr bwMode="auto">
          <a:xfrm>
            <a:off x="683568" y="2708920"/>
            <a:ext cx="8136904" cy="3744416"/>
          </a:xfrm>
        </p:spPr>
        <p:txBody>
          <a:bodyPr wrap="square" numCol="1" anchor="t" anchorCtr="0" compatLnSpc="1">
            <a:prstTxWarp prst="textNoShape">
              <a:avLst/>
            </a:prstTxWarp>
            <a:normAutofit lnSpcReduction="10000"/>
          </a:bodyPr>
          <a:lstStyle/>
          <a:p>
            <a:pPr marL="0" indent="0" algn="just">
              <a:buFont typeface="Arial" panose="020B0604020202020204" pitchFamily="34" charset="0"/>
              <a:buNone/>
            </a:pPr>
            <a:r>
              <a:rPr lang="it-IT" altLang="it-IT" sz="2000" dirty="0" smtClean="0">
                <a:latin typeface="Arial" panose="020B0604020202020204" pitchFamily="34" charset="0"/>
                <a:cs typeface="Arial" panose="020B0604020202020204" pitchFamily="34" charset="0"/>
              </a:rPr>
              <a:t>Un ragazzo </a:t>
            </a:r>
            <a:r>
              <a:rPr lang="it-IT" altLang="it-IT" sz="2000" dirty="0" smtClean="0">
                <a:latin typeface="Arial" panose="020B0604020202020204" pitchFamily="34" charset="0"/>
                <a:cs typeface="Arial" panose="020B0604020202020204" pitchFamily="34" charset="0"/>
              </a:rPr>
              <a:t>quindicenne è venuto </a:t>
            </a:r>
            <a:r>
              <a:rPr lang="it-IT" altLang="it-IT" sz="2000" dirty="0" smtClean="0">
                <a:latin typeface="Arial" panose="020B0604020202020204" pitchFamily="34" charset="0"/>
                <a:cs typeface="Arial" panose="020B0604020202020204" pitchFamily="34" charset="0"/>
              </a:rPr>
              <a:t>a </a:t>
            </a:r>
            <a:r>
              <a:rPr lang="it-IT" altLang="it-IT" sz="2000" dirty="0" smtClean="0">
                <a:latin typeface="Arial" panose="020B0604020202020204" pitchFamily="34" charset="0"/>
                <a:cs typeface="Arial" panose="020B0604020202020204" pitchFamily="34" charset="0"/>
              </a:rPr>
              <a:t>conoscenza che sul social network </a:t>
            </a:r>
            <a:r>
              <a:rPr lang="it-IT" altLang="it-IT" sz="2000" i="1" dirty="0" smtClean="0">
                <a:latin typeface="Arial" panose="020B0604020202020204" pitchFamily="34" charset="0"/>
                <a:cs typeface="Arial" panose="020B0604020202020204" pitchFamily="34" charset="0"/>
              </a:rPr>
              <a:t>Instagram</a:t>
            </a:r>
            <a:r>
              <a:rPr lang="it-IT" altLang="it-IT" sz="2000" dirty="0" smtClean="0">
                <a:latin typeface="Arial" panose="020B0604020202020204" pitchFamily="34" charset="0"/>
                <a:cs typeface="Arial" panose="020B0604020202020204" pitchFamily="34" charset="0"/>
              </a:rPr>
              <a:t> erano stati pubblicati numerosi post che lo ritraevano, </a:t>
            </a:r>
            <a:r>
              <a:rPr lang="it-IT" altLang="it-IT" sz="2000" dirty="0" smtClean="0">
                <a:latin typeface="Arial" panose="020B0604020202020204" pitchFamily="34" charset="0"/>
                <a:cs typeface="Arial" panose="020B0604020202020204" pitchFamily="34" charset="0"/>
              </a:rPr>
              <a:t>con </a:t>
            </a:r>
            <a:r>
              <a:rPr lang="it-IT" altLang="it-IT" sz="2000" i="1" dirty="0" err="1" smtClean="0">
                <a:latin typeface="Arial" panose="020B0604020202020204" pitchFamily="34" charset="0"/>
                <a:cs typeface="Arial" panose="020B0604020202020204" pitchFamily="34" charset="0"/>
              </a:rPr>
              <a:t>meme</a:t>
            </a:r>
            <a:r>
              <a:rPr lang="it-IT" altLang="it-IT" sz="2000" dirty="0" smtClean="0">
                <a:latin typeface="Arial" panose="020B0604020202020204" pitchFamily="34" charset="0"/>
                <a:cs typeface="Arial" panose="020B0604020202020204" pitchFamily="34" charset="0"/>
              </a:rPr>
              <a:t> offensivi, anche di natura omofoba e </a:t>
            </a:r>
            <a:r>
              <a:rPr lang="it-IT" altLang="it-IT" sz="2000" dirty="0" smtClean="0">
                <a:latin typeface="Arial" panose="020B0604020202020204" pitchFamily="34" charset="0"/>
                <a:cs typeface="Arial" panose="020B0604020202020204" pitchFamily="34" charset="0"/>
              </a:rPr>
              <a:t>frasi dal contenuto denigratorio.</a:t>
            </a:r>
          </a:p>
          <a:p>
            <a:pPr marL="0" indent="0" algn="just">
              <a:buFont typeface="Arial" panose="020B0604020202020204" pitchFamily="34" charset="0"/>
              <a:buNone/>
            </a:pPr>
            <a:r>
              <a:rPr lang="it-IT" altLang="it-IT" sz="2000" dirty="0" smtClean="0">
                <a:latin typeface="Arial" panose="020B0604020202020204" pitchFamily="34" charset="0"/>
                <a:cs typeface="Arial" panose="020B0604020202020204" pitchFamily="34" charset="0"/>
              </a:rPr>
              <a:t>I genitori del minore si sono rivolti alla Questura di Milano a tutela del </a:t>
            </a:r>
            <a:r>
              <a:rPr lang="it-IT" altLang="it-IT" sz="2000" dirty="0" smtClean="0">
                <a:latin typeface="Arial" panose="020B0604020202020204" pitchFamily="34" charset="0"/>
                <a:cs typeface="Arial" panose="020B0604020202020204" pitchFamily="34" charset="0"/>
              </a:rPr>
              <a:t>figlio, che aveva visto crollare il proprio rendimento scolastico e si era chiuso in uno stato di tristezza e depressione.</a:t>
            </a:r>
            <a:endParaRPr lang="it-IT" altLang="it-IT" sz="2000" dirty="0" smtClean="0">
              <a:latin typeface="Arial" panose="020B0604020202020204" pitchFamily="34" charset="0"/>
              <a:cs typeface="Arial" panose="020B0604020202020204" pitchFamily="34" charset="0"/>
            </a:endParaRPr>
          </a:p>
          <a:p>
            <a:pPr marL="0" indent="0" algn="just">
              <a:buFont typeface="Arial" panose="020B0604020202020204" pitchFamily="34" charset="0"/>
              <a:buNone/>
            </a:pPr>
            <a:r>
              <a:rPr lang="it-IT" altLang="it-IT" sz="2000" dirty="0" smtClean="0">
                <a:latin typeface="Arial" panose="020B0604020202020204" pitchFamily="34" charset="0"/>
                <a:cs typeface="Arial" panose="020B0604020202020204" pitchFamily="34" charset="0"/>
              </a:rPr>
              <a:t>Appresa e verificata la notizia, </a:t>
            </a:r>
            <a:r>
              <a:rPr lang="it-IT" altLang="it-IT" sz="2000" dirty="0" smtClean="0">
                <a:latin typeface="Arial" panose="020B0604020202020204" pitchFamily="34" charset="0"/>
                <a:cs typeface="Arial" panose="020B0604020202020204" pitchFamily="34" charset="0"/>
              </a:rPr>
              <a:t>sentiti i genitori e gli insegnanti, ed esperiti gli opportuni accertamenti sui sistemi informatici, il </a:t>
            </a:r>
            <a:r>
              <a:rPr lang="it-IT" altLang="it-IT" sz="2000" dirty="0" smtClean="0">
                <a:latin typeface="Arial" panose="020B0604020202020204" pitchFamily="34" charset="0"/>
                <a:cs typeface="Arial" panose="020B0604020202020204" pitchFamily="34" charset="0"/>
              </a:rPr>
              <a:t>Questore di Milano </a:t>
            </a:r>
            <a:r>
              <a:rPr lang="it-IT" altLang="it-IT" sz="2000" dirty="0" smtClean="0">
                <a:latin typeface="Arial" panose="020B0604020202020204" pitchFamily="34" charset="0"/>
                <a:cs typeface="Arial" panose="020B0604020202020204" pitchFamily="34" charset="0"/>
              </a:rPr>
              <a:t>ha ammonito</a:t>
            </a:r>
            <a:r>
              <a:rPr lang="it-IT" altLang="it-IT" sz="2000" dirty="0" smtClean="0">
                <a:latin typeface="Arial" panose="020B0604020202020204" pitchFamily="34" charset="0"/>
                <a:cs typeface="Arial" panose="020B0604020202020204" pitchFamily="34" charset="0"/>
              </a:rPr>
              <a:t> </a:t>
            </a:r>
            <a:r>
              <a:rPr lang="it-IT" altLang="it-IT" sz="2000" dirty="0" smtClean="0">
                <a:latin typeface="Arial" panose="020B0604020202020204" pitchFamily="34" charset="0"/>
                <a:cs typeface="Arial" panose="020B0604020202020204" pitchFamily="34" charset="0"/>
              </a:rPr>
              <a:t>l’autore delle condotte vessatorie, </a:t>
            </a:r>
            <a:r>
              <a:rPr lang="it-IT" altLang="it-IT" sz="2000" dirty="0" smtClean="0">
                <a:latin typeface="Arial" panose="020B0604020202020204" pitchFamily="34" charset="0"/>
                <a:cs typeface="Arial" panose="020B0604020202020204" pitchFamily="34" charset="0"/>
              </a:rPr>
              <a:t>un ragazzo di 15 anni che frequentava una diversa classe del medesimo istituto, inviandolo al CIPM dove lo stesso ha compreso la gravità della situazione ed ha dimostrato un reale pentimento per quanto da lui commesso.</a:t>
            </a:r>
            <a:endParaRPr lang="it-IT" altLang="it-IT" sz="2000" dirty="0" smtClean="0">
              <a:latin typeface="Arial" panose="020B0604020202020204" pitchFamily="34" charset="0"/>
              <a:cs typeface="Arial" panose="020B0604020202020204" pitchFamily="34" charset="0"/>
            </a:endParaRPr>
          </a:p>
        </p:txBody>
      </p:sp>
      <p:pic>
        <p:nvPicPr>
          <p:cNvPr id="29700" name="Immagin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415213" y="185738"/>
            <a:ext cx="1323975" cy="165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1" name="Rettangolo 1"/>
          <p:cNvSpPr>
            <a:spLocks noChangeArrowheads="1"/>
          </p:cNvSpPr>
          <p:nvPr/>
        </p:nvSpPr>
        <p:spPr bwMode="auto">
          <a:xfrm>
            <a:off x="107950" y="395288"/>
            <a:ext cx="7200900" cy="9540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it-IT" altLang="it-IT" sz="2000" b="1" dirty="0"/>
              <a:t>QUESTURA DI MILANO</a:t>
            </a:r>
          </a:p>
          <a:p>
            <a:r>
              <a:rPr lang="it-IT" altLang="it-IT" dirty="0" smtClean="0"/>
              <a:t>DIVISIONE </a:t>
            </a:r>
            <a:r>
              <a:rPr lang="it-IT" altLang="it-IT" dirty="0"/>
              <a:t>ANTICRIMINE</a:t>
            </a:r>
          </a:p>
          <a:p>
            <a:r>
              <a:rPr lang="it-IT" altLang="it-IT" i="1" dirty="0"/>
              <a:t>UFFICIO STALKING,  MALTRATTAMENTI IN FAMIGLIA E MINORI</a:t>
            </a:r>
          </a:p>
        </p:txBody>
      </p:sp>
    </p:spTree>
    <p:extLst>
      <p:ext uri="{BB962C8B-B14F-4D97-AF65-F5344CB8AC3E}">
        <p14:creationId xmlns:p14="http://schemas.microsoft.com/office/powerpoint/2010/main" val="2358632358"/>
      </p:ext>
    </p:extLst>
  </p:cSld>
  <p:clrMapOvr>
    <a:masterClrMapping/>
  </p:clrMapOvr>
  <p:transition spd="slow">
    <p:random/>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ttangolo 1"/>
          <p:cNvSpPr>
            <a:spLocks noChangeArrowheads="1"/>
          </p:cNvSpPr>
          <p:nvPr/>
        </p:nvSpPr>
        <p:spPr bwMode="auto">
          <a:xfrm>
            <a:off x="1042988" y="2569865"/>
            <a:ext cx="5976937" cy="150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r>
              <a:rPr lang="it-IT" altLang="it-IT" dirty="0"/>
              <a:t>Attaccare un coetaneo con coltellini, oggetti pericolosi, minacciare, procurare ferite, commettere furti, compiere molestie o abusi sessuali…</a:t>
            </a:r>
          </a:p>
          <a:p>
            <a:pPr algn="just"/>
            <a:endParaRPr lang="it-IT" altLang="it-IT" dirty="0"/>
          </a:p>
          <a:p>
            <a:pPr algn="just"/>
            <a:r>
              <a:rPr lang="it-IT" altLang="it-IT" sz="2000" b="1" dirty="0">
                <a:solidFill>
                  <a:srgbClr val="FF0000"/>
                </a:solidFill>
              </a:rPr>
              <a:t>Tali comportamenti sono </a:t>
            </a:r>
            <a:r>
              <a:rPr lang="it-IT" altLang="it-IT" sz="2000" b="1" dirty="0" smtClean="0">
                <a:solidFill>
                  <a:srgbClr val="FF0000"/>
                </a:solidFill>
              </a:rPr>
              <a:t>veri </a:t>
            </a:r>
            <a:r>
              <a:rPr lang="it-IT" altLang="it-IT" sz="2000" b="1" dirty="0">
                <a:solidFill>
                  <a:srgbClr val="FF0000"/>
                </a:solidFill>
              </a:rPr>
              <a:t>e propri REATI!!!</a:t>
            </a:r>
          </a:p>
        </p:txBody>
      </p:sp>
      <p:sp>
        <p:nvSpPr>
          <p:cNvPr id="30723" name="Rettangolo 2"/>
          <p:cNvSpPr>
            <a:spLocks noChangeArrowheads="1"/>
          </p:cNvSpPr>
          <p:nvPr/>
        </p:nvSpPr>
        <p:spPr bwMode="auto">
          <a:xfrm>
            <a:off x="1835150" y="1988840"/>
            <a:ext cx="45370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tabLst>
                <a:tab pos="3406775" algn="l"/>
              </a:tabLst>
              <a:defRPr>
                <a:solidFill>
                  <a:schemeClr val="tx1"/>
                </a:solidFill>
                <a:latin typeface="Arial" panose="020B0604020202020204" pitchFamily="34" charset="0"/>
              </a:defRPr>
            </a:lvl1pPr>
            <a:lvl2pPr marL="742950" indent="-285750">
              <a:tabLst>
                <a:tab pos="3406775" algn="l"/>
              </a:tabLst>
              <a:defRPr>
                <a:solidFill>
                  <a:schemeClr val="tx1"/>
                </a:solidFill>
                <a:latin typeface="Arial" panose="020B0604020202020204" pitchFamily="34" charset="0"/>
              </a:defRPr>
            </a:lvl2pPr>
            <a:lvl3pPr marL="1143000" indent="-228600">
              <a:tabLst>
                <a:tab pos="3406775" algn="l"/>
              </a:tabLst>
              <a:defRPr>
                <a:solidFill>
                  <a:schemeClr val="tx1"/>
                </a:solidFill>
                <a:latin typeface="Arial" panose="020B0604020202020204" pitchFamily="34" charset="0"/>
              </a:defRPr>
            </a:lvl3pPr>
            <a:lvl4pPr marL="1600200" indent="-228600">
              <a:tabLst>
                <a:tab pos="3406775" algn="l"/>
              </a:tabLst>
              <a:defRPr>
                <a:solidFill>
                  <a:schemeClr val="tx1"/>
                </a:solidFill>
                <a:latin typeface="Arial" panose="020B0604020202020204" pitchFamily="34" charset="0"/>
              </a:defRPr>
            </a:lvl4pPr>
            <a:lvl5pPr marL="2057400" indent="-228600">
              <a:tabLst>
                <a:tab pos="3406775"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3406775"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3406775"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3406775"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3406775" algn="l"/>
              </a:tabLst>
              <a:defRPr>
                <a:solidFill>
                  <a:schemeClr val="tx1"/>
                </a:solidFill>
                <a:latin typeface="Arial" panose="020B0604020202020204" pitchFamily="34" charset="0"/>
              </a:defRPr>
            </a:lvl9pPr>
          </a:lstStyle>
          <a:p>
            <a:pPr algn="ctr"/>
            <a:r>
              <a:rPr lang="it-IT" altLang="it-IT" sz="2400" dirty="0"/>
              <a:t>COSA </a:t>
            </a:r>
            <a:r>
              <a:rPr lang="it-IT" altLang="it-IT" sz="2400" dirty="0" smtClean="0"/>
              <a:t>NON È BULLISMO</a:t>
            </a:r>
            <a:endParaRPr lang="it-IT" altLang="it-IT" sz="2400" dirty="0"/>
          </a:p>
        </p:txBody>
      </p:sp>
      <p:pic>
        <p:nvPicPr>
          <p:cNvPr id="30724" name="Immagin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415213" y="185738"/>
            <a:ext cx="1323975" cy="165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5" name="Rettangolo 1"/>
          <p:cNvSpPr>
            <a:spLocks noChangeArrowheads="1"/>
          </p:cNvSpPr>
          <p:nvPr/>
        </p:nvSpPr>
        <p:spPr bwMode="auto">
          <a:xfrm>
            <a:off x="107950" y="395288"/>
            <a:ext cx="7200900" cy="9540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it-IT" altLang="it-IT" sz="2000" b="1" dirty="0"/>
              <a:t>QUESTURA DI MILANO</a:t>
            </a:r>
          </a:p>
          <a:p>
            <a:r>
              <a:rPr lang="it-IT" altLang="it-IT" dirty="0" smtClean="0"/>
              <a:t>DIVISIONE </a:t>
            </a:r>
            <a:r>
              <a:rPr lang="it-IT" altLang="it-IT" dirty="0"/>
              <a:t>ANTICRIMINE</a:t>
            </a:r>
          </a:p>
          <a:p>
            <a:r>
              <a:rPr lang="it-IT" altLang="it-IT" i="1" dirty="0"/>
              <a:t>UFFICIO STALKING,  MALTRATTAMENTI IN FAMIGLIA E MINORI</a:t>
            </a:r>
          </a:p>
        </p:txBody>
      </p:sp>
    </p:spTree>
  </p:cSld>
  <p:clrMapOvr>
    <a:masterClrMapping/>
  </p:clrMapOvr>
  <p:transition spd="slow">
    <p:random/>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p:cNvSpPr>
          <p:nvPr>
            <p:ph idx="1"/>
          </p:nvPr>
        </p:nvSpPr>
        <p:spPr>
          <a:xfrm>
            <a:off x="0" y="1775644"/>
            <a:ext cx="9036050" cy="2157412"/>
          </a:xfrm>
        </p:spPr>
        <p:txBody>
          <a:bodyPr>
            <a:noAutofit/>
          </a:bodyPr>
          <a:lstStyle/>
          <a:p>
            <a:pPr marL="0" indent="0" algn="ctr" eaLnBrk="0" hangingPunct="0">
              <a:lnSpc>
                <a:spcPct val="100000"/>
              </a:lnSpc>
              <a:spcBef>
                <a:spcPts val="0"/>
              </a:spcBef>
              <a:buNone/>
              <a:defRPr/>
            </a:pPr>
            <a:r>
              <a:rPr lang="it-IT" altLang="it-IT" sz="2400" b="1" dirty="0">
                <a:latin typeface="Arial" panose="020B0604020202020204" pitchFamily="34" charset="0"/>
                <a:cs typeface="Arial" panose="020B0604020202020204" pitchFamily="34" charset="0"/>
              </a:rPr>
              <a:t>Il </a:t>
            </a:r>
            <a:r>
              <a:rPr lang="it-IT" altLang="it-IT" sz="2400" b="1" dirty="0" err="1" smtClean="0">
                <a:latin typeface="Arial" panose="020B0604020202020204" pitchFamily="34" charset="0"/>
                <a:cs typeface="Arial" panose="020B0604020202020204" pitchFamily="34" charset="0"/>
              </a:rPr>
              <a:t>Cyberbullismo</a:t>
            </a:r>
            <a:endParaRPr lang="it-IT" altLang="it-IT" sz="2400" b="1" dirty="0" smtClean="0">
              <a:latin typeface="Arial" panose="020B0604020202020204" pitchFamily="34" charset="0"/>
              <a:cs typeface="Arial" panose="020B0604020202020204" pitchFamily="34" charset="0"/>
            </a:endParaRPr>
          </a:p>
          <a:p>
            <a:pPr marL="0" indent="0" algn="ctr" eaLnBrk="0" hangingPunct="0">
              <a:lnSpc>
                <a:spcPct val="100000"/>
              </a:lnSpc>
              <a:spcBef>
                <a:spcPts val="0"/>
              </a:spcBef>
              <a:buNone/>
              <a:defRPr/>
            </a:pPr>
            <a:endParaRPr lang="it-IT" altLang="it-IT" sz="2400" dirty="0" smtClean="0">
              <a:latin typeface="Arial" panose="020B0604020202020204" pitchFamily="34" charset="0"/>
              <a:cs typeface="Arial" panose="020B0604020202020204" pitchFamily="34" charset="0"/>
            </a:endParaRPr>
          </a:p>
          <a:p>
            <a:pPr marL="0" indent="0" algn="just" eaLnBrk="0" hangingPunct="0">
              <a:lnSpc>
                <a:spcPct val="100000"/>
              </a:lnSpc>
              <a:spcBef>
                <a:spcPts val="0"/>
              </a:spcBef>
              <a:buNone/>
              <a:defRPr/>
            </a:pPr>
            <a:r>
              <a:rPr lang="it-IT" altLang="it-IT" sz="1800" dirty="0" smtClean="0">
                <a:latin typeface="Arial" panose="020B0604020202020204" pitchFamily="34" charset="0"/>
                <a:cs typeface="Arial" panose="020B0604020202020204" pitchFamily="34" charset="0"/>
              </a:rPr>
              <a:t>Il </a:t>
            </a:r>
            <a:r>
              <a:rPr lang="it-IT" altLang="it-IT" sz="1800" dirty="0" err="1">
                <a:latin typeface="Arial" panose="020B0604020202020204" pitchFamily="34" charset="0"/>
                <a:cs typeface="Arial" panose="020B0604020202020204" pitchFamily="34" charset="0"/>
              </a:rPr>
              <a:t>cyberbullismo</a:t>
            </a:r>
            <a:r>
              <a:rPr lang="it-IT" altLang="it-IT" sz="1800" dirty="0">
                <a:latin typeface="Arial" panose="020B0604020202020204" pitchFamily="34" charset="0"/>
                <a:cs typeface="Arial" panose="020B0604020202020204" pitchFamily="34" charset="0"/>
              </a:rPr>
              <a:t> è una nuova forma di bullismo che può concretizzarsi con l’invio di sms, </a:t>
            </a:r>
            <a:r>
              <a:rPr lang="it-IT" altLang="it-IT" sz="1800" dirty="0" err="1">
                <a:latin typeface="Arial" panose="020B0604020202020204" pitchFamily="34" charset="0"/>
                <a:cs typeface="Arial" panose="020B0604020202020204" pitchFamily="34" charset="0"/>
              </a:rPr>
              <a:t>mms</a:t>
            </a:r>
            <a:r>
              <a:rPr lang="it-IT" altLang="it-IT" sz="1800" dirty="0">
                <a:latin typeface="Arial" panose="020B0604020202020204" pitchFamily="34" charset="0"/>
                <a:cs typeface="Arial" panose="020B0604020202020204" pitchFamily="34" charset="0"/>
              </a:rPr>
              <a:t>, @mail offensive o minatorie, divulgazione di messaggi via chat, offensivi per la vittima nonché mediante veicolazione di immagini ed altri contenuti all’interno dei social networks…</a:t>
            </a:r>
          </a:p>
        </p:txBody>
      </p:sp>
      <p:sp>
        <p:nvSpPr>
          <p:cNvPr id="6148" name="Rectangle 4"/>
          <p:cNvSpPr>
            <a:spLocks/>
          </p:cNvSpPr>
          <p:nvPr/>
        </p:nvSpPr>
        <p:spPr bwMode="auto">
          <a:xfrm>
            <a:off x="3205163" y="4797425"/>
            <a:ext cx="287972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90000"/>
              </a:lnSpc>
              <a:spcBef>
                <a:spcPct val="20000"/>
              </a:spcBef>
              <a:buFont typeface="Arial" panose="020B0604020202020204" pitchFamily="34" charset="0"/>
              <a:buNone/>
            </a:pPr>
            <a:endParaRPr lang="it-IT" altLang="it-IT" sz="2000">
              <a:latin typeface="Calibri" panose="020F0502020204030204" pitchFamily="34" charset="0"/>
            </a:endParaRPr>
          </a:p>
        </p:txBody>
      </p:sp>
      <p:sp>
        <p:nvSpPr>
          <p:cNvPr id="6149" name="Rectangle 5"/>
          <p:cNvSpPr>
            <a:spLocks/>
          </p:cNvSpPr>
          <p:nvPr/>
        </p:nvSpPr>
        <p:spPr bwMode="auto">
          <a:xfrm>
            <a:off x="6299200" y="4797425"/>
            <a:ext cx="273685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90000"/>
              </a:lnSpc>
              <a:spcBef>
                <a:spcPct val="20000"/>
              </a:spcBef>
              <a:buFont typeface="Arial" panose="020B0604020202020204" pitchFamily="34" charset="0"/>
              <a:buNone/>
            </a:pPr>
            <a:endParaRPr lang="it-IT" altLang="it-IT" sz="2000">
              <a:latin typeface="Calibri" panose="020F0502020204030204" pitchFamily="34" charset="0"/>
            </a:endParaRPr>
          </a:p>
        </p:txBody>
      </p:sp>
      <p:pic>
        <p:nvPicPr>
          <p:cNvPr id="6150" name="Immagin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415213" y="185738"/>
            <a:ext cx="1323975" cy="165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1" name="Rettangolo 1"/>
          <p:cNvSpPr>
            <a:spLocks noChangeArrowheads="1"/>
          </p:cNvSpPr>
          <p:nvPr/>
        </p:nvSpPr>
        <p:spPr bwMode="auto">
          <a:xfrm>
            <a:off x="107950" y="395288"/>
            <a:ext cx="7200900" cy="9540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it-IT" altLang="it-IT" sz="2000" b="1" dirty="0"/>
              <a:t>QUESTURA DI MILANO</a:t>
            </a:r>
          </a:p>
          <a:p>
            <a:r>
              <a:rPr lang="it-IT" altLang="it-IT" dirty="0" smtClean="0"/>
              <a:t>DIVISIONE </a:t>
            </a:r>
            <a:r>
              <a:rPr lang="it-IT" altLang="it-IT" dirty="0"/>
              <a:t>ANTICRIMINE</a:t>
            </a:r>
          </a:p>
          <a:p>
            <a:r>
              <a:rPr lang="it-IT" altLang="it-IT" i="1" dirty="0"/>
              <a:t>UFFICIO STALKING,  MALTRATTAMENTI IN FAMIGLIA E MINORI</a:t>
            </a:r>
          </a:p>
        </p:txBody>
      </p:sp>
    </p:spTree>
  </p:cSld>
  <p:clrMapOvr>
    <a:masterClrMapping/>
  </p:clrMapOvr>
  <p:transition spd="slow">
    <p:random/>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olo 1"/>
          <p:cNvSpPr>
            <a:spLocks noGrp="1"/>
          </p:cNvSpPr>
          <p:nvPr>
            <p:ph type="title"/>
          </p:nvPr>
        </p:nvSpPr>
        <p:spPr>
          <a:xfrm>
            <a:off x="0" y="1239341"/>
            <a:ext cx="7886700" cy="1325563"/>
          </a:xfrm>
        </p:spPr>
        <p:txBody>
          <a:bodyPr/>
          <a:lstStyle/>
          <a:p>
            <a:r>
              <a:rPr lang="it-IT" altLang="it-IT" b="1" dirty="0" smtClean="0"/>
              <a:t>I REATI A MEZZO INTERNET</a:t>
            </a:r>
            <a:r>
              <a:rPr lang="it-IT" altLang="it-IT" dirty="0" smtClean="0"/>
              <a:t/>
            </a:r>
            <a:br>
              <a:rPr lang="it-IT" altLang="it-IT" dirty="0" smtClean="0"/>
            </a:br>
            <a:endParaRPr lang="it-IT" altLang="it-IT" dirty="0" smtClean="0"/>
          </a:p>
        </p:txBody>
      </p:sp>
      <p:sp>
        <p:nvSpPr>
          <p:cNvPr id="27651" name="Segnaposto contenuto 2"/>
          <p:cNvSpPr>
            <a:spLocks noGrp="1"/>
          </p:cNvSpPr>
          <p:nvPr>
            <p:ph idx="1"/>
          </p:nvPr>
        </p:nvSpPr>
        <p:spPr>
          <a:xfrm>
            <a:off x="0" y="1836738"/>
            <a:ext cx="9036495" cy="4616598"/>
          </a:xfrm>
        </p:spPr>
        <p:txBody>
          <a:bodyPr>
            <a:noAutofit/>
          </a:bodyPr>
          <a:lstStyle/>
          <a:p>
            <a:pPr marL="0" indent="0">
              <a:lnSpc>
                <a:spcPct val="120000"/>
              </a:lnSpc>
              <a:spcBef>
                <a:spcPts val="0"/>
              </a:spcBef>
              <a:buNone/>
            </a:pPr>
            <a:r>
              <a:rPr lang="it-IT" altLang="it-IT" sz="1400" dirty="0" smtClean="0"/>
              <a:t>Di tutti questi reati un minore risponde direttamente davanti alla legge dai 14 anni in su, se viene dimostrata la sua capacità di intendere e di volere attraverso consulenti professionali psichiatri.</a:t>
            </a:r>
          </a:p>
          <a:p>
            <a:pPr marL="0" indent="0">
              <a:lnSpc>
                <a:spcPct val="120000"/>
              </a:lnSpc>
              <a:spcBef>
                <a:spcPts val="0"/>
              </a:spcBef>
              <a:buNone/>
            </a:pPr>
            <a:endParaRPr lang="it-IT" altLang="it-IT" sz="1400" dirty="0" smtClean="0"/>
          </a:p>
          <a:p>
            <a:pPr algn="just">
              <a:lnSpc>
                <a:spcPct val="120000"/>
              </a:lnSpc>
              <a:spcBef>
                <a:spcPts val="0"/>
              </a:spcBef>
            </a:pPr>
            <a:r>
              <a:rPr lang="it-IT" altLang="it-IT" sz="1400" b="1" dirty="0" smtClean="0"/>
              <a:t>Diffamazione a mezzo internet: </a:t>
            </a:r>
            <a:r>
              <a:rPr lang="it-IT" altLang="it-IT" sz="1400" dirty="0" smtClean="0"/>
              <a:t>quando si offende la reputazione altrui attraverso un "mezzo di pubblicità" su web (sui social, sulle chat o su qualsiasi sito internet). Anche la condivisione o i </a:t>
            </a:r>
            <a:r>
              <a:rPr lang="it-IT" altLang="it-IT" sz="1400" dirty="0" err="1" smtClean="0"/>
              <a:t>like</a:t>
            </a:r>
            <a:r>
              <a:rPr lang="it-IT" altLang="it-IT" sz="1400" dirty="0" smtClean="0"/>
              <a:t> di post offensivi può integrare una fattispecie di reato. </a:t>
            </a:r>
          </a:p>
          <a:p>
            <a:pPr marL="0" indent="180975" algn="just">
              <a:lnSpc>
                <a:spcPct val="120000"/>
              </a:lnSpc>
              <a:spcBef>
                <a:spcPts val="0"/>
              </a:spcBef>
              <a:buNone/>
            </a:pPr>
            <a:r>
              <a:rPr lang="it-IT" altLang="it-IT" sz="1400" dirty="0" smtClean="0"/>
              <a:t>Integra il reato anche la pubblicazione di foto imbarazzanti</a:t>
            </a:r>
          </a:p>
          <a:p>
            <a:pPr marL="0" indent="180975" algn="just">
              <a:lnSpc>
                <a:spcPct val="120000"/>
              </a:lnSpc>
              <a:spcBef>
                <a:spcPts val="0"/>
              </a:spcBef>
              <a:buNone/>
            </a:pPr>
            <a:r>
              <a:rPr lang="it-IT" altLang="it-IT" sz="1400" b="1" dirty="0" smtClean="0">
                <a:solidFill>
                  <a:srgbClr val="FF0000"/>
                </a:solidFill>
              </a:rPr>
              <a:t>IMPORTANTE: </a:t>
            </a:r>
            <a:r>
              <a:rPr lang="it-IT" altLang="it-IT" sz="1400" dirty="0" smtClean="0"/>
              <a:t>Il consenso a scattare una fotografia non equivale al consenso a pubblicarla.</a:t>
            </a:r>
          </a:p>
          <a:p>
            <a:pPr algn="just">
              <a:lnSpc>
                <a:spcPct val="120000"/>
              </a:lnSpc>
              <a:spcBef>
                <a:spcPts val="0"/>
              </a:spcBef>
            </a:pPr>
            <a:r>
              <a:rPr lang="it-IT" altLang="it-IT" sz="1400" b="1" dirty="0" smtClean="0"/>
              <a:t>Sostituzione di persona</a:t>
            </a:r>
            <a:r>
              <a:rPr lang="it-IT" altLang="it-IT" sz="1400" dirty="0" smtClean="0"/>
              <a:t>: quando si finge di essere qualcun altro sul web inducendo in errore i terzi, ad esempio creando un falso profilo social (</a:t>
            </a:r>
            <a:r>
              <a:rPr lang="it-IT" altLang="it-IT" sz="1400" dirty="0" err="1" smtClean="0"/>
              <a:t>fake</a:t>
            </a:r>
            <a:r>
              <a:rPr lang="it-IT" altLang="it-IT" sz="1400" dirty="0" smtClean="0"/>
              <a:t>) o aprendo e utilizzando un account e-mail sotto falso nome. Può commettere tale reato anche chi chatta sotto falso nome per poter avviare una corrispondenza con soggetti che, altrimenti, non gli avrebbero concesso la loro amicizia e confidenza.</a:t>
            </a:r>
          </a:p>
          <a:p>
            <a:pPr algn="just">
              <a:lnSpc>
                <a:spcPct val="120000"/>
              </a:lnSpc>
              <a:spcBef>
                <a:spcPts val="0"/>
              </a:spcBef>
            </a:pPr>
            <a:r>
              <a:rPr lang="it-IT" altLang="it-IT" sz="1400" b="1" dirty="0" smtClean="0"/>
              <a:t>Trattamento illecito dei dati personali: </a:t>
            </a:r>
            <a:r>
              <a:rPr lang="it-IT" altLang="it-IT" sz="1400" dirty="0" smtClean="0"/>
              <a:t>quando vengono diffusi su internet dati personali di un’altra persona (pubblicare sue foto o video, condividere il suo numero di telefono o indirizzo mail, </a:t>
            </a:r>
            <a:r>
              <a:rPr lang="it-IT" altLang="it-IT" sz="1400" dirty="0" err="1" smtClean="0"/>
              <a:t>taggarla</a:t>
            </a:r>
            <a:r>
              <a:rPr lang="it-IT" altLang="it-IT" sz="1400" dirty="0" smtClean="0"/>
              <a:t>…) senza il suo consenso recandole un danno.</a:t>
            </a:r>
          </a:p>
          <a:p>
            <a:pPr algn="just">
              <a:lnSpc>
                <a:spcPct val="120000"/>
              </a:lnSpc>
              <a:spcBef>
                <a:spcPts val="0"/>
              </a:spcBef>
            </a:pPr>
            <a:r>
              <a:rPr lang="it-IT" altLang="it-IT" sz="1400" b="1" dirty="0" smtClean="0"/>
              <a:t>Detenzione e diffusione di materiale pedopornografico: </a:t>
            </a:r>
            <a:r>
              <a:rPr lang="it-IT" altLang="it-IT" sz="1400" dirty="0" smtClean="0"/>
              <a:t>quando si custodiscono o condividono foto o video a sfondo sessuale di ragazzi o ragazze minorenni e si è consapevole della minore età della persona ritratta.</a:t>
            </a:r>
          </a:p>
          <a:p>
            <a:pPr algn="just">
              <a:lnSpc>
                <a:spcPct val="120000"/>
              </a:lnSpc>
              <a:spcBef>
                <a:spcPts val="0"/>
              </a:spcBef>
            </a:pPr>
            <a:r>
              <a:rPr lang="it-IT" altLang="it-IT" sz="1400" b="1" dirty="0" smtClean="0"/>
              <a:t>Furto d’identità: </a:t>
            </a:r>
            <a:r>
              <a:rPr lang="it-IT" altLang="it-IT" sz="1400" dirty="0" smtClean="0"/>
              <a:t>quando ci si impossessa dei dati personali di un’altra persona senza averne il permesso e a sua insaputa (profili rubati).</a:t>
            </a:r>
          </a:p>
        </p:txBody>
      </p:sp>
      <p:pic>
        <p:nvPicPr>
          <p:cNvPr id="27652" name="Immagin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415213" y="185738"/>
            <a:ext cx="1323975" cy="165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3" name="Rettangolo 1"/>
          <p:cNvSpPr>
            <a:spLocks noChangeArrowheads="1"/>
          </p:cNvSpPr>
          <p:nvPr/>
        </p:nvSpPr>
        <p:spPr bwMode="auto">
          <a:xfrm>
            <a:off x="107950" y="395288"/>
            <a:ext cx="7200900" cy="9540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it-IT" altLang="it-IT" sz="2000" b="1" dirty="0"/>
              <a:t>QUESTURA DI MILANO</a:t>
            </a:r>
          </a:p>
          <a:p>
            <a:r>
              <a:rPr lang="it-IT" altLang="it-IT" dirty="0" smtClean="0"/>
              <a:t>DIVISIONE </a:t>
            </a:r>
            <a:r>
              <a:rPr lang="it-IT" altLang="it-IT" dirty="0"/>
              <a:t>ANTICRIMINE</a:t>
            </a:r>
          </a:p>
          <a:p>
            <a:r>
              <a:rPr lang="it-IT" altLang="it-IT" i="1" dirty="0"/>
              <a:t>UFFICIO STALKING,  MALTRATTAMENTI IN FAMIGLIA E MINORI</a:t>
            </a:r>
          </a:p>
        </p:txBody>
      </p:sp>
    </p:spTree>
  </p:cSld>
  <p:clrMapOvr>
    <a:masterClrMapping/>
  </p:clrMapOvr>
  <p:transition spd="slow">
    <p:random/>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olo 1"/>
          <p:cNvSpPr>
            <a:spLocks noGrp="1"/>
          </p:cNvSpPr>
          <p:nvPr>
            <p:ph type="title"/>
          </p:nvPr>
        </p:nvSpPr>
        <p:spPr>
          <a:xfrm>
            <a:off x="633413" y="1484784"/>
            <a:ext cx="7886700" cy="1325563"/>
          </a:xfrm>
        </p:spPr>
        <p:txBody>
          <a:bodyPr/>
          <a:lstStyle/>
          <a:p>
            <a:r>
              <a:rPr lang="it-IT" altLang="it-IT" sz="4000" dirty="0" smtClean="0"/>
              <a:t>Il progetto </a:t>
            </a:r>
            <a:r>
              <a:rPr lang="it-IT" altLang="it-IT" sz="4000" dirty="0" smtClean="0">
                <a:latin typeface="Arial" panose="020B0604020202020204" pitchFamily="34" charset="0"/>
                <a:cs typeface="Arial" panose="020B0604020202020204" pitchFamily="34" charset="0"/>
              </a:rPr>
              <a:t>“</a:t>
            </a:r>
            <a:r>
              <a:rPr lang="it-IT" altLang="it-IT" sz="4000" i="1" dirty="0" smtClean="0"/>
              <a:t>Blue Box</a:t>
            </a:r>
            <a:r>
              <a:rPr lang="it-IT" altLang="it-IT" sz="4000" dirty="0">
                <a:latin typeface="Arial" panose="020B0604020202020204" pitchFamily="34" charset="0"/>
                <a:cs typeface="Arial" panose="020B0604020202020204" pitchFamily="34" charset="0"/>
              </a:rPr>
              <a:t>”</a:t>
            </a:r>
            <a:endParaRPr lang="it-IT" altLang="it-IT" sz="4000" i="1" dirty="0" smtClean="0"/>
          </a:p>
        </p:txBody>
      </p:sp>
      <p:sp>
        <p:nvSpPr>
          <p:cNvPr id="29699" name="Segnaposto contenuto 2"/>
          <p:cNvSpPr>
            <a:spLocks noGrp="1"/>
          </p:cNvSpPr>
          <p:nvPr>
            <p:ph idx="1"/>
          </p:nvPr>
        </p:nvSpPr>
        <p:spPr bwMode="auto">
          <a:xfrm>
            <a:off x="683568" y="2708920"/>
            <a:ext cx="8136904" cy="3744416"/>
          </a:xfrm>
        </p:spPr>
        <p:txBody>
          <a:bodyPr wrap="square" numCol="1" anchor="t" anchorCtr="0" compatLnSpc="1">
            <a:prstTxWarp prst="textNoShape">
              <a:avLst/>
            </a:prstTxWarp>
            <a:normAutofit fontScale="92500" lnSpcReduction="20000"/>
          </a:bodyPr>
          <a:lstStyle/>
          <a:p>
            <a:pPr marL="0" indent="0" algn="just">
              <a:buFont typeface="Arial" panose="020B0604020202020204" pitchFamily="34" charset="0"/>
              <a:buNone/>
            </a:pPr>
            <a:r>
              <a:rPr lang="it-IT" altLang="it-IT" sz="2400" dirty="0" smtClean="0"/>
              <a:t>È una campagna di sensibilizzazione contro il disagio minorile nata nel 2017.</a:t>
            </a:r>
          </a:p>
          <a:p>
            <a:pPr marL="0" indent="0" algn="just">
              <a:buFont typeface="Arial" panose="020B0604020202020204" pitchFamily="34" charset="0"/>
              <a:buNone/>
            </a:pPr>
            <a:endParaRPr lang="it-IT" altLang="it-IT" sz="2400" dirty="0" smtClean="0"/>
          </a:p>
          <a:p>
            <a:pPr marL="0" indent="0" algn="just">
              <a:buFont typeface="Arial" panose="020B0604020202020204" pitchFamily="34" charset="0"/>
              <a:buNone/>
            </a:pPr>
            <a:r>
              <a:rPr lang="it-IT" altLang="it-IT" sz="2400" dirty="0" smtClean="0"/>
              <a:t>Consiste in una serie di incontri presso gli istituti scolastici secondari (di primo e secondo grado) al termine dei quali vengono collocate cassette di colore blu (blue box) per raccogliere eventuali segnalazioni, anche in forma anonima.</a:t>
            </a:r>
          </a:p>
          <a:p>
            <a:pPr marL="0" indent="0" algn="just">
              <a:buFont typeface="Arial" panose="020B0604020202020204" pitchFamily="34" charset="0"/>
              <a:buNone/>
            </a:pPr>
            <a:r>
              <a:rPr lang="it-IT" altLang="it-IT" sz="2400" dirty="0" smtClean="0"/>
              <a:t>Gli incontri sono tenuti da un’equipe multidisciplinare della Polizia di Stato, composta da personale specializzato nonché da psicologi e rappresentanti dei servizi sociali.</a:t>
            </a:r>
          </a:p>
          <a:p>
            <a:pPr marL="0" indent="0" algn="just">
              <a:buFont typeface="Arial" panose="020B0604020202020204" pitchFamily="34" charset="0"/>
              <a:buNone/>
            </a:pPr>
            <a:r>
              <a:rPr lang="it-IT" altLang="it-IT" sz="2400" dirty="0" smtClean="0"/>
              <a:t>Ulteriore obiettivo:</a:t>
            </a:r>
            <a:r>
              <a:rPr lang="it-IT" altLang="it-IT" sz="2400" dirty="0"/>
              <a:t> </a:t>
            </a:r>
            <a:r>
              <a:rPr lang="it-IT" altLang="it-IT" sz="2400" dirty="0" smtClean="0"/>
              <a:t>sensibilizzare familiari ed insegnanti a riconoscere gli eventuali segnali di malessere giovanile e di fornire indicazioni utili per il corretto utilizzo del WEB.</a:t>
            </a:r>
          </a:p>
        </p:txBody>
      </p:sp>
      <p:pic>
        <p:nvPicPr>
          <p:cNvPr id="29700" name="Immagin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415213" y="185738"/>
            <a:ext cx="1323975" cy="165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1" name="Rettangolo 1"/>
          <p:cNvSpPr>
            <a:spLocks noChangeArrowheads="1"/>
          </p:cNvSpPr>
          <p:nvPr/>
        </p:nvSpPr>
        <p:spPr bwMode="auto">
          <a:xfrm>
            <a:off x="107950" y="395288"/>
            <a:ext cx="7200900" cy="9540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it-IT" altLang="it-IT" sz="2000" b="1" dirty="0"/>
              <a:t>QUESTURA DI MILANO</a:t>
            </a:r>
          </a:p>
          <a:p>
            <a:r>
              <a:rPr lang="it-IT" altLang="it-IT" dirty="0" smtClean="0"/>
              <a:t>DIVISIONE </a:t>
            </a:r>
            <a:r>
              <a:rPr lang="it-IT" altLang="it-IT" dirty="0"/>
              <a:t>ANTICRIMINE</a:t>
            </a:r>
          </a:p>
          <a:p>
            <a:r>
              <a:rPr lang="it-IT" altLang="it-IT" i="1" dirty="0"/>
              <a:t>UFFICIO STALKING,  MALTRATTAMENTI IN FAMIGLIA E MINORI</a:t>
            </a:r>
          </a:p>
        </p:txBody>
      </p:sp>
    </p:spTree>
    <p:extLst>
      <p:ext uri="{BB962C8B-B14F-4D97-AF65-F5344CB8AC3E}">
        <p14:creationId xmlns:p14="http://schemas.microsoft.com/office/powerpoint/2010/main" val="3069688383"/>
      </p:ext>
    </p:extLst>
  </p:cSld>
  <p:clrMapOvr>
    <a:masterClrMapping/>
  </p:clrMapOvr>
  <p:transition spd="slow">
    <p:random/>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Segnaposto contenuto 2"/>
          <p:cNvSpPr>
            <a:spLocks noGrp="1"/>
          </p:cNvSpPr>
          <p:nvPr>
            <p:ph idx="1"/>
          </p:nvPr>
        </p:nvSpPr>
        <p:spPr bwMode="auto">
          <a:xfrm>
            <a:off x="323528" y="1700808"/>
            <a:ext cx="7886700" cy="4392488"/>
          </a:xfrm>
        </p:spPr>
        <p:txBody>
          <a:bodyPr wrap="square" numCol="1" anchor="t" anchorCtr="0" compatLnSpc="1">
            <a:prstTxWarp prst="textNoShape">
              <a:avLst/>
            </a:prstTxWarp>
            <a:normAutofit/>
          </a:bodyPr>
          <a:lstStyle/>
          <a:p>
            <a:pPr marL="0" indent="0" algn="just">
              <a:buFont typeface="Arial" panose="020B0604020202020204" pitchFamily="34" charset="0"/>
              <a:buNone/>
            </a:pPr>
            <a:r>
              <a:rPr lang="it-IT" altLang="it-IT" sz="2400" dirty="0" smtClean="0"/>
              <a:t>Contatti utili:</a:t>
            </a:r>
          </a:p>
          <a:p>
            <a:pPr marL="0" indent="0" algn="just">
              <a:buFont typeface="Arial" panose="020B0604020202020204" pitchFamily="34" charset="0"/>
              <a:buNone/>
            </a:pPr>
            <a:r>
              <a:rPr lang="it-IT" altLang="it-IT" sz="2400" dirty="0" smtClean="0"/>
              <a:t>P.E.C.: </a:t>
            </a:r>
            <a:r>
              <a:rPr lang="it-IT" altLang="it-IT" sz="2400" u="sng" dirty="0" smtClean="0">
                <a:solidFill>
                  <a:srgbClr val="00B0F0"/>
                </a:solidFill>
              </a:rPr>
              <a:t>anticrimine.quest.mi@pecps.poliziadistato.it</a:t>
            </a:r>
          </a:p>
          <a:p>
            <a:pPr marL="0" indent="0" algn="just">
              <a:buFont typeface="Arial" panose="020B0604020202020204" pitchFamily="34" charset="0"/>
              <a:buNone/>
            </a:pPr>
            <a:r>
              <a:rPr lang="it-IT" altLang="it-IT" sz="2400" dirty="0" smtClean="0"/>
              <a:t>Recapiti telefonici:</a:t>
            </a:r>
          </a:p>
          <a:p>
            <a:pPr marL="0" indent="0" algn="just">
              <a:buFont typeface="Arial" panose="020B0604020202020204" pitchFamily="34" charset="0"/>
              <a:buNone/>
            </a:pPr>
            <a:r>
              <a:rPr lang="it-IT" altLang="it-IT" sz="2400" b="1" dirty="0" smtClean="0">
                <a:solidFill>
                  <a:srgbClr val="FF0000"/>
                </a:solidFill>
              </a:rPr>
              <a:t>N.U.E. – 112</a:t>
            </a:r>
          </a:p>
          <a:p>
            <a:pPr marL="0" indent="0" algn="just">
              <a:buFont typeface="Arial" panose="020B0604020202020204" pitchFamily="34" charset="0"/>
              <a:buNone/>
            </a:pPr>
            <a:r>
              <a:rPr lang="it-IT" altLang="it-IT" sz="2400" dirty="0"/>
              <a:t>Ufficio </a:t>
            </a:r>
            <a:r>
              <a:rPr lang="it-IT" altLang="it-IT" sz="2400" dirty="0" smtClean="0"/>
              <a:t>Stalking,  Maltrattamenti in Famiglia e Minori della Questura di Milano</a:t>
            </a:r>
          </a:p>
          <a:p>
            <a:pPr marL="0" indent="0" algn="just">
              <a:buFont typeface="Arial" panose="020B0604020202020204" pitchFamily="34" charset="0"/>
              <a:buNone/>
            </a:pPr>
            <a:r>
              <a:rPr lang="it-IT" altLang="it-IT" sz="2400" b="1" dirty="0" smtClean="0">
                <a:solidFill>
                  <a:srgbClr val="FF0000"/>
                </a:solidFill>
              </a:rPr>
              <a:t>02.6226.5071 – 5346 – 5378 – 5098</a:t>
            </a:r>
          </a:p>
          <a:p>
            <a:pPr marL="0" indent="0" algn="just">
              <a:buFont typeface="Arial" panose="020B0604020202020204" pitchFamily="34" charset="0"/>
              <a:buNone/>
            </a:pPr>
            <a:r>
              <a:rPr lang="it-IT" altLang="it-IT" sz="2400" dirty="0" smtClean="0"/>
              <a:t>Servizio emergenza infanzia</a:t>
            </a:r>
            <a:r>
              <a:rPr lang="it-IT" altLang="it-IT" sz="2400" dirty="0" smtClean="0">
                <a:solidFill>
                  <a:srgbClr val="FF0000"/>
                </a:solidFill>
              </a:rPr>
              <a:t> </a:t>
            </a:r>
            <a:r>
              <a:rPr lang="it-IT" altLang="it-IT" sz="2400" b="1" dirty="0" smtClean="0">
                <a:solidFill>
                  <a:srgbClr val="FF0000"/>
                </a:solidFill>
              </a:rPr>
              <a:t>114</a:t>
            </a:r>
          </a:p>
          <a:p>
            <a:pPr marL="0" indent="0" algn="just">
              <a:buFont typeface="Arial" panose="020B0604020202020204" pitchFamily="34" charset="0"/>
              <a:buNone/>
            </a:pPr>
            <a:r>
              <a:rPr lang="it-IT" altLang="it-IT" sz="2400" dirty="0" smtClean="0"/>
              <a:t>Telefono Azzurro </a:t>
            </a:r>
            <a:r>
              <a:rPr lang="it-IT" altLang="it-IT" sz="2400" b="1" dirty="0" smtClean="0">
                <a:solidFill>
                  <a:srgbClr val="FF0000"/>
                </a:solidFill>
              </a:rPr>
              <a:t>1.96.96</a:t>
            </a:r>
            <a:endParaRPr lang="it-IT" altLang="it-IT" sz="2400" b="1" dirty="0">
              <a:solidFill>
                <a:srgbClr val="FF0000"/>
              </a:solidFill>
            </a:endParaRPr>
          </a:p>
          <a:p>
            <a:pPr marL="0" indent="0" algn="just">
              <a:buFont typeface="Arial" panose="020B0604020202020204" pitchFamily="34" charset="0"/>
              <a:buNone/>
            </a:pPr>
            <a:endParaRPr lang="it-IT" altLang="it-IT" sz="2400" b="1" dirty="0" smtClean="0">
              <a:solidFill>
                <a:srgbClr val="FF0000"/>
              </a:solidFill>
            </a:endParaRPr>
          </a:p>
          <a:p>
            <a:pPr marL="0" indent="0" algn="just">
              <a:buFont typeface="Arial" panose="020B0604020202020204" pitchFamily="34" charset="0"/>
              <a:buNone/>
            </a:pPr>
            <a:endParaRPr lang="it-IT" altLang="it-IT" sz="2400" dirty="0" smtClean="0"/>
          </a:p>
        </p:txBody>
      </p:sp>
      <p:pic>
        <p:nvPicPr>
          <p:cNvPr id="29700" name="Immagin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415213" y="185738"/>
            <a:ext cx="1323975" cy="165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1" name="Rettangolo 1"/>
          <p:cNvSpPr>
            <a:spLocks noChangeArrowheads="1"/>
          </p:cNvSpPr>
          <p:nvPr/>
        </p:nvSpPr>
        <p:spPr bwMode="auto">
          <a:xfrm>
            <a:off x="107950" y="395288"/>
            <a:ext cx="7200900" cy="9540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it-IT" altLang="it-IT" sz="2000" b="1" dirty="0"/>
              <a:t>QUESTURA DI MILANO</a:t>
            </a:r>
          </a:p>
          <a:p>
            <a:r>
              <a:rPr lang="it-IT" altLang="it-IT" dirty="0" smtClean="0"/>
              <a:t>DIVISIONE </a:t>
            </a:r>
            <a:r>
              <a:rPr lang="it-IT" altLang="it-IT" dirty="0"/>
              <a:t>ANTICRIMINE</a:t>
            </a:r>
          </a:p>
          <a:p>
            <a:r>
              <a:rPr lang="it-IT" altLang="it-IT" i="1" dirty="0"/>
              <a:t>UFFICIO STALKING,  MALTRATTAMENTI IN FAMIGLIA E MINORI</a:t>
            </a:r>
          </a:p>
        </p:txBody>
      </p:sp>
    </p:spTree>
  </p:cSld>
  <p:clrMapOvr>
    <a:masterClrMapping/>
  </p:clrMapOvr>
  <p:transition spd="slow">
    <p:random/>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700" name="Immagin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415213" y="185738"/>
            <a:ext cx="1323975" cy="165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1" name="Rettangolo 1"/>
          <p:cNvSpPr>
            <a:spLocks noChangeArrowheads="1"/>
          </p:cNvSpPr>
          <p:nvPr/>
        </p:nvSpPr>
        <p:spPr bwMode="auto">
          <a:xfrm>
            <a:off x="107950" y="395288"/>
            <a:ext cx="7200900" cy="9540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it-IT" altLang="it-IT" sz="2000" b="1" dirty="0"/>
              <a:t>QUESTURA DI MILANO</a:t>
            </a:r>
          </a:p>
          <a:p>
            <a:r>
              <a:rPr lang="it-IT" altLang="it-IT" dirty="0" smtClean="0"/>
              <a:t>DIVISIONE </a:t>
            </a:r>
            <a:r>
              <a:rPr lang="it-IT" altLang="it-IT" dirty="0"/>
              <a:t>ANTICRIMINE</a:t>
            </a:r>
          </a:p>
          <a:p>
            <a:r>
              <a:rPr lang="it-IT" altLang="it-IT" i="1" dirty="0"/>
              <a:t>UFFICIO STALKING,  MALTRATTAMENTI IN FAMIGLIA E MINORI</a:t>
            </a:r>
          </a:p>
        </p:txBody>
      </p:sp>
      <p:sp>
        <p:nvSpPr>
          <p:cNvPr id="4" name="CasellaDiTesto 3"/>
          <p:cNvSpPr txBox="1"/>
          <p:nvPr/>
        </p:nvSpPr>
        <p:spPr>
          <a:xfrm>
            <a:off x="1187624" y="3501008"/>
            <a:ext cx="7344816" cy="830997"/>
          </a:xfrm>
          <a:prstGeom prst="rect">
            <a:avLst/>
          </a:prstGeom>
          <a:noFill/>
        </p:spPr>
        <p:txBody>
          <a:bodyPr wrap="square" rtlCol="0">
            <a:spAutoFit/>
          </a:bodyPr>
          <a:lstStyle/>
          <a:p>
            <a:r>
              <a:rPr lang="it-IT" sz="4800" b="1" dirty="0" smtClean="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Grazie per l’attenzione</a:t>
            </a:r>
            <a:endParaRPr lang="it-IT" sz="48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endParaRPr>
          </a:p>
        </p:txBody>
      </p:sp>
    </p:spTree>
    <p:extLst>
      <p:ext uri="{BB962C8B-B14F-4D97-AF65-F5344CB8AC3E}">
        <p14:creationId xmlns:p14="http://schemas.microsoft.com/office/powerpoint/2010/main" val="3693368094"/>
      </p:ext>
    </p:extLst>
  </p:cSld>
  <p:clrMapOvr>
    <a:masterClrMapping/>
  </p:clrMapOvr>
  <p:transition spd="slow">
    <p:random/>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olo 1"/>
          <p:cNvSpPr>
            <a:spLocks noGrp="1"/>
          </p:cNvSpPr>
          <p:nvPr>
            <p:ph type="title"/>
          </p:nvPr>
        </p:nvSpPr>
        <p:spPr>
          <a:xfrm>
            <a:off x="96838" y="1249363"/>
            <a:ext cx="7886700" cy="1325562"/>
          </a:xfrm>
        </p:spPr>
        <p:txBody>
          <a:bodyPr/>
          <a:lstStyle/>
          <a:p>
            <a:r>
              <a:rPr lang="it-IT" altLang="it-IT" b="1" smtClean="0"/>
              <a:t>Cosa succede su internet in un minuto</a:t>
            </a:r>
          </a:p>
        </p:txBody>
      </p:sp>
      <p:pic>
        <p:nvPicPr>
          <p:cNvPr id="7171" name="Segnaposto contenuto 3"/>
          <p:cNvPicPr>
            <a:picLocks noGrp="1" noChangeAspect="1"/>
          </p:cNvPicPr>
          <p:nvPr>
            <p:ph idx="1"/>
          </p:nvPr>
        </p:nvPicPr>
        <p:blipFill>
          <a:blip r:embed="rId2"/>
          <a:srcRect/>
          <a:stretch>
            <a:fillRect/>
          </a:stretch>
        </p:blipFill>
        <p:spPr>
          <a:xfrm>
            <a:off x="2195736" y="2203450"/>
            <a:ext cx="4530725" cy="4525963"/>
          </a:xfrm>
          <a:ln w="38100" cap="sq">
            <a:solidFill>
              <a:srgbClr val="000000"/>
            </a:solidFill>
            <a:miter lim="800000"/>
          </a:ln>
          <a:effectLst>
            <a:outerShdw blurRad="50800" dist="38100" dir="2700000" algn="tl" rotWithShape="0">
              <a:srgbClr val="000000">
                <a:alpha val="43000"/>
              </a:srgbClr>
            </a:outerShdw>
          </a:effectLst>
        </p:spPr>
      </p:pic>
      <p:pic>
        <p:nvPicPr>
          <p:cNvPr id="7172" name="Immagin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415213" y="185738"/>
            <a:ext cx="1323975" cy="165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Rettangolo 1"/>
          <p:cNvSpPr>
            <a:spLocks noChangeArrowheads="1"/>
          </p:cNvSpPr>
          <p:nvPr/>
        </p:nvSpPr>
        <p:spPr bwMode="auto">
          <a:xfrm>
            <a:off x="107950" y="395288"/>
            <a:ext cx="7200900" cy="9540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it-IT" altLang="it-IT" sz="2000" b="1" dirty="0"/>
              <a:t>QUESTURA DI MILANO</a:t>
            </a:r>
          </a:p>
          <a:p>
            <a:r>
              <a:rPr lang="it-IT" altLang="it-IT" dirty="0" smtClean="0"/>
              <a:t>DIVISIONE </a:t>
            </a:r>
            <a:r>
              <a:rPr lang="it-IT" altLang="it-IT" dirty="0"/>
              <a:t>ANTICRIMINE</a:t>
            </a:r>
          </a:p>
          <a:p>
            <a:r>
              <a:rPr lang="it-IT" altLang="it-IT" i="1" dirty="0"/>
              <a:t>UFFICIO STALKING,  MALTRATTAMENTI IN FAMIGLIA E MINORI</a:t>
            </a:r>
          </a:p>
        </p:txBody>
      </p:sp>
      <p:pic>
        <p:nvPicPr>
          <p:cNvPr id="3" name="Immagin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83538" y="6093296"/>
            <a:ext cx="437250" cy="437250"/>
          </a:xfrm>
          <a:prstGeom prst="rect">
            <a:avLst/>
          </a:prstGeom>
        </p:spPr>
      </p:pic>
      <p:sp>
        <p:nvSpPr>
          <p:cNvPr id="4" name="CasellaDiTesto 3"/>
          <p:cNvSpPr txBox="1"/>
          <p:nvPr/>
        </p:nvSpPr>
        <p:spPr>
          <a:xfrm>
            <a:off x="6737545" y="6033964"/>
            <a:ext cx="1378265" cy="430887"/>
          </a:xfrm>
          <a:prstGeom prst="rect">
            <a:avLst/>
          </a:prstGeom>
          <a:noFill/>
        </p:spPr>
        <p:txBody>
          <a:bodyPr wrap="square" rtlCol="0">
            <a:spAutoFit/>
          </a:bodyPr>
          <a:lstStyle/>
          <a:p>
            <a:r>
              <a:rPr lang="it-IT" sz="1100" dirty="0" smtClean="0"/>
              <a:t>Immagine estratta dal sito</a:t>
            </a:r>
            <a:endParaRPr lang="it-IT" dirty="0"/>
          </a:p>
        </p:txBody>
      </p:sp>
    </p:spTree>
  </p:cSld>
  <p:clrMapOvr>
    <a:masterClrMapping/>
  </p:clrMapOvr>
  <p:transition spd="slow">
    <p:random/>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olo 1"/>
          <p:cNvSpPr>
            <a:spLocks noGrp="1"/>
          </p:cNvSpPr>
          <p:nvPr>
            <p:ph type="title"/>
          </p:nvPr>
        </p:nvSpPr>
        <p:spPr>
          <a:xfrm>
            <a:off x="633413" y="1790700"/>
            <a:ext cx="7886700" cy="1325563"/>
          </a:xfrm>
        </p:spPr>
        <p:txBody>
          <a:bodyPr/>
          <a:lstStyle/>
          <a:p>
            <a:pPr algn="ctr" eaLnBrk="0" hangingPunct="0">
              <a:lnSpc>
                <a:spcPct val="100000"/>
              </a:lnSpc>
              <a:spcBef>
                <a:spcPts val="0"/>
              </a:spcBef>
              <a:defRPr/>
            </a:pPr>
            <a:r>
              <a:rPr lang="it-IT" altLang="it-IT" sz="2400" b="1" dirty="0">
                <a:latin typeface="Arial" panose="020B0604020202020204" pitchFamily="34" charset="0"/>
                <a:ea typeface="+mn-ea"/>
                <a:cs typeface="Arial" panose="020B0604020202020204" pitchFamily="34" charset="0"/>
              </a:rPr>
              <a:t>Internet: una riflessione</a:t>
            </a:r>
          </a:p>
        </p:txBody>
      </p:sp>
      <p:sp>
        <p:nvSpPr>
          <p:cNvPr id="8195" name="Segnaposto contenuto 2"/>
          <p:cNvSpPr>
            <a:spLocks noGrp="1"/>
          </p:cNvSpPr>
          <p:nvPr>
            <p:ph idx="1"/>
          </p:nvPr>
        </p:nvSpPr>
        <p:spPr bwMode="auto">
          <a:xfrm>
            <a:off x="633413" y="2492896"/>
            <a:ext cx="7886700" cy="3672408"/>
          </a:xfrm>
        </p:spPr>
        <p:txBody>
          <a:bodyPr wrap="square" numCol="1" anchor="t" anchorCtr="0" compatLnSpc="1">
            <a:prstTxWarp prst="textNoShape">
              <a:avLst/>
            </a:prstTxWarp>
          </a:bodyPr>
          <a:lstStyle/>
          <a:p>
            <a:endParaRPr lang="it-IT" altLang="it-IT" sz="1800" dirty="0" smtClean="0">
              <a:latin typeface="Arial" panose="020B0604020202020204" pitchFamily="34" charset="0"/>
              <a:cs typeface="Arial" panose="020B0604020202020204" pitchFamily="34" charset="0"/>
            </a:endParaRPr>
          </a:p>
          <a:p>
            <a:pPr algn="just"/>
            <a:r>
              <a:rPr lang="it-IT" altLang="it-IT" sz="1800" dirty="0" smtClean="0">
                <a:latin typeface="Arial" panose="020B0604020202020204" pitchFamily="34" charset="0"/>
                <a:cs typeface="Arial" panose="020B0604020202020204" pitchFamily="34" charset="0"/>
              </a:rPr>
              <a:t>“Internet permette una grande disinibizione comportamentale a causa della distanza fisica tra gli interlocutori e della mancanza di conseguenze dirette; sentendosi più liberi e meno responsabili, alcuni si spingono molto oltre ciò che farebbero in situazioni analoghe nella vita reale.” (</a:t>
            </a:r>
            <a:r>
              <a:rPr lang="it-IT" altLang="it-IT" sz="1800" i="1" dirty="0" smtClean="0">
                <a:latin typeface="Arial" panose="020B0604020202020204" pitchFamily="34" charset="0"/>
                <a:cs typeface="Arial" panose="020B0604020202020204" pitchFamily="34" charset="0"/>
              </a:rPr>
              <a:t>Patricia Wallace – La Psicologia di Internet</a:t>
            </a:r>
            <a:r>
              <a:rPr lang="it-IT" altLang="it-IT" sz="1800" dirty="0" smtClean="0">
                <a:latin typeface="Arial" panose="020B0604020202020204" pitchFamily="34" charset="0"/>
                <a:cs typeface="Arial" panose="020B0604020202020204" pitchFamily="34" charset="0"/>
              </a:rPr>
              <a:t>)</a:t>
            </a:r>
          </a:p>
          <a:p>
            <a:pPr algn="just"/>
            <a:r>
              <a:rPr lang="it-IT" altLang="it-IT" sz="1800" dirty="0" smtClean="0">
                <a:latin typeface="Arial" panose="020B0604020202020204" pitchFamily="34" charset="0"/>
                <a:cs typeface="Arial" panose="020B0604020202020204" pitchFamily="34" charset="0"/>
              </a:rPr>
              <a:t>“La disinibizione comportamentale legata alla distanza fisica che intercorre tra le persone online sembra sostenersi sulla consapevolezza di non essere a portata di contatto fisico e di avere in qualche modo il dominio dello spazio dell’altro.” (</a:t>
            </a:r>
            <a:r>
              <a:rPr lang="it-IT" altLang="it-IT" sz="1800" i="1" dirty="0" smtClean="0">
                <a:latin typeface="Arial" panose="020B0604020202020204" pitchFamily="34" charset="0"/>
                <a:cs typeface="Arial" panose="020B0604020202020204" pitchFamily="34" charset="0"/>
              </a:rPr>
              <a:t>Federico </a:t>
            </a:r>
            <a:r>
              <a:rPr lang="it-IT" altLang="it-IT" sz="1800" i="1" dirty="0" err="1" smtClean="0">
                <a:latin typeface="Arial" panose="020B0604020202020204" pitchFamily="34" charset="0"/>
                <a:cs typeface="Arial" panose="020B0604020202020204" pitchFamily="34" charset="0"/>
              </a:rPr>
              <a:t>Tonioni</a:t>
            </a:r>
            <a:r>
              <a:rPr lang="it-IT" altLang="it-IT" sz="1800" i="1" dirty="0" smtClean="0">
                <a:latin typeface="Arial" panose="020B0604020202020204" pitchFamily="34" charset="0"/>
                <a:cs typeface="Arial" panose="020B0604020202020204" pitchFamily="34" charset="0"/>
              </a:rPr>
              <a:t> </a:t>
            </a:r>
            <a:r>
              <a:rPr lang="it-IT" altLang="it-IT" sz="1800" i="1" dirty="0">
                <a:latin typeface="Arial" panose="020B0604020202020204" pitchFamily="34" charset="0"/>
                <a:cs typeface="Arial" panose="020B0604020202020204" pitchFamily="34" charset="0"/>
              </a:rPr>
              <a:t>- Psicopatologia web-mediata. Dipendenza da internet e nuovi fenomeni dissociativi</a:t>
            </a:r>
            <a:r>
              <a:rPr lang="it-IT" altLang="it-IT" sz="1800" dirty="0">
                <a:latin typeface="Arial" panose="020B0604020202020204" pitchFamily="34" charset="0"/>
                <a:cs typeface="Arial" panose="020B0604020202020204" pitchFamily="34" charset="0"/>
              </a:rPr>
              <a:t>)</a:t>
            </a:r>
            <a:endParaRPr lang="it-IT" altLang="it-IT" sz="1800" dirty="0" smtClean="0">
              <a:latin typeface="Arial" panose="020B0604020202020204" pitchFamily="34" charset="0"/>
              <a:cs typeface="Arial" panose="020B0604020202020204" pitchFamily="34" charset="0"/>
            </a:endParaRPr>
          </a:p>
          <a:p>
            <a:pPr algn="just"/>
            <a:r>
              <a:rPr lang="it-IT" altLang="it-IT" sz="1800" dirty="0" smtClean="0">
                <a:latin typeface="Arial" panose="020B0604020202020204" pitchFamily="34" charset="0"/>
                <a:cs typeface="Arial" panose="020B0604020202020204" pitchFamily="34" charset="0"/>
              </a:rPr>
              <a:t>“Internet possiede caratteristiche tali da spingere qualsiasi individuo a manifestare aggressività.” (</a:t>
            </a:r>
            <a:r>
              <a:rPr lang="it-IT" altLang="it-IT" sz="1800" i="1" dirty="0">
                <a:latin typeface="Arial" panose="020B0604020202020204" pitchFamily="34" charset="0"/>
                <a:cs typeface="Arial" panose="020B0604020202020204" pitchFamily="34" charset="0"/>
              </a:rPr>
              <a:t>Patricia Wallace – La Psicologia di Internet</a:t>
            </a:r>
            <a:r>
              <a:rPr lang="it-IT" altLang="it-IT" sz="1800" dirty="0" smtClean="0">
                <a:latin typeface="Arial" panose="020B0604020202020204" pitchFamily="34" charset="0"/>
                <a:cs typeface="Arial" panose="020B0604020202020204" pitchFamily="34" charset="0"/>
              </a:rPr>
              <a:t>)</a:t>
            </a:r>
          </a:p>
          <a:p>
            <a:endParaRPr lang="it-IT" altLang="it-IT" sz="1800" dirty="0" smtClean="0">
              <a:latin typeface="Arial" panose="020B0604020202020204" pitchFamily="34" charset="0"/>
              <a:cs typeface="Arial" panose="020B0604020202020204" pitchFamily="34" charset="0"/>
            </a:endParaRPr>
          </a:p>
        </p:txBody>
      </p:sp>
      <p:pic>
        <p:nvPicPr>
          <p:cNvPr id="8196" name="Immagin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415213" y="185738"/>
            <a:ext cx="1323975" cy="165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7" name="Rettangolo 1"/>
          <p:cNvSpPr>
            <a:spLocks noChangeArrowheads="1"/>
          </p:cNvSpPr>
          <p:nvPr/>
        </p:nvSpPr>
        <p:spPr bwMode="auto">
          <a:xfrm>
            <a:off x="107950" y="395288"/>
            <a:ext cx="7200900" cy="9540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it-IT" altLang="it-IT" sz="2000" b="1" dirty="0"/>
              <a:t>QUESTURA DI MILANO</a:t>
            </a:r>
          </a:p>
          <a:p>
            <a:r>
              <a:rPr lang="it-IT" altLang="it-IT" dirty="0" smtClean="0"/>
              <a:t>DIVISIONE </a:t>
            </a:r>
            <a:r>
              <a:rPr lang="it-IT" altLang="it-IT" dirty="0"/>
              <a:t>ANTICRIMINE</a:t>
            </a:r>
          </a:p>
          <a:p>
            <a:r>
              <a:rPr lang="it-IT" altLang="it-IT" i="1" dirty="0"/>
              <a:t>UFFICIO STALKING,  MALTRATTAMENTI IN FAMIGLIA E MINORI</a:t>
            </a:r>
          </a:p>
        </p:txBody>
      </p:sp>
    </p:spTree>
  </p:cSld>
  <p:clrMapOvr>
    <a:masterClrMapping/>
  </p:clrMapOvr>
  <p:transition spd="slow">
    <p:random/>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p:cNvSpPr>
          <p:nvPr>
            <p:ph idx="1"/>
          </p:nvPr>
        </p:nvSpPr>
        <p:spPr>
          <a:xfrm>
            <a:off x="179388" y="1628775"/>
            <a:ext cx="8785225" cy="5113338"/>
          </a:xfrm>
        </p:spPr>
        <p:txBody>
          <a:bodyPr/>
          <a:lstStyle/>
          <a:p>
            <a:pPr marL="0" indent="0" algn="ctr" fontAlgn="auto">
              <a:spcAft>
                <a:spcPts val="0"/>
              </a:spcAft>
              <a:buFontTx/>
              <a:buNone/>
              <a:defRPr/>
            </a:pPr>
            <a:r>
              <a:rPr lang="it-IT" sz="2800" b="1" dirty="0">
                <a:solidFill>
                  <a:srgbClr val="FFFF00"/>
                </a:solidFill>
                <a:effectLst>
                  <a:outerShdw blurRad="38100" dist="38100" dir="2700000" algn="tl">
                    <a:srgbClr val="000000">
                      <a:alpha val="43137"/>
                    </a:srgbClr>
                  </a:outerShdw>
                </a:effectLst>
                <a:latin typeface="Georgia" panose="02040502050405020303" pitchFamily="18" charset="0"/>
              </a:rPr>
              <a:t>BULLISMO E </a:t>
            </a:r>
            <a:r>
              <a:rPr lang="it-IT" sz="2800" b="1" dirty="0" smtClean="0">
                <a:solidFill>
                  <a:srgbClr val="FFFF00"/>
                </a:solidFill>
                <a:effectLst>
                  <a:outerShdw blurRad="38100" dist="38100" dir="2700000" algn="tl">
                    <a:srgbClr val="000000">
                      <a:alpha val="43137"/>
                    </a:srgbClr>
                  </a:outerShdw>
                </a:effectLst>
                <a:latin typeface="Georgia" panose="02040502050405020303" pitchFamily="18" charset="0"/>
              </a:rPr>
              <a:t>CYBERBULLISMO </a:t>
            </a:r>
          </a:p>
          <a:p>
            <a:pPr marL="0" indent="0" algn="ctr" fontAlgn="auto">
              <a:spcAft>
                <a:spcPts val="0"/>
              </a:spcAft>
              <a:buFontTx/>
              <a:buNone/>
              <a:defRPr/>
            </a:pPr>
            <a:r>
              <a:rPr lang="it-IT" sz="2800" b="1" dirty="0" smtClean="0">
                <a:solidFill>
                  <a:srgbClr val="FF0000"/>
                </a:solidFill>
                <a:effectLst>
                  <a:outerShdw blurRad="38100" dist="38100" dir="2700000" algn="tl">
                    <a:srgbClr val="000000">
                      <a:alpha val="43137"/>
                    </a:srgbClr>
                  </a:outerShdw>
                </a:effectLst>
                <a:latin typeface="Georgia" panose="02040502050405020303" pitchFamily="18" charset="0"/>
              </a:rPr>
              <a:t>Elementi comuni</a:t>
            </a:r>
            <a:endParaRPr lang="it-IT" sz="2800" b="1" dirty="0">
              <a:solidFill>
                <a:srgbClr val="FF0000"/>
              </a:solidFill>
              <a:effectLst>
                <a:outerShdw blurRad="38100" dist="38100" dir="2700000" algn="tl">
                  <a:srgbClr val="000000">
                    <a:alpha val="43137"/>
                  </a:srgbClr>
                </a:outerShdw>
              </a:effectLst>
              <a:latin typeface="Georgia" panose="02040502050405020303" pitchFamily="18" charset="0"/>
            </a:endParaRPr>
          </a:p>
          <a:p>
            <a:pPr fontAlgn="auto">
              <a:spcAft>
                <a:spcPts val="0"/>
              </a:spcAft>
              <a:defRPr/>
            </a:pPr>
            <a:r>
              <a:rPr lang="it-IT" sz="1800" dirty="0" smtClean="0">
                <a:latin typeface="Georgia" panose="02040502050405020303" pitchFamily="18" charset="0"/>
              </a:rPr>
              <a:t>ETÀ  </a:t>
            </a:r>
            <a:r>
              <a:rPr lang="it-IT" sz="1800" dirty="0">
                <a:latin typeface="Georgia" panose="02040502050405020303" pitchFamily="18" charset="0"/>
              </a:rPr>
              <a:t>DEGLI ATTORI (solitamente minorenni)</a:t>
            </a:r>
          </a:p>
          <a:p>
            <a:pPr fontAlgn="auto">
              <a:spcAft>
                <a:spcPts val="0"/>
              </a:spcAft>
              <a:defRPr/>
            </a:pPr>
            <a:r>
              <a:rPr lang="it-IT" sz="1800" dirty="0" smtClean="0">
                <a:latin typeface="Georgia" panose="02040502050405020303" pitchFamily="18" charset="0"/>
              </a:rPr>
              <a:t>DOLO: INTENZIONALITÀ</a:t>
            </a:r>
          </a:p>
          <a:p>
            <a:pPr fontAlgn="auto">
              <a:spcAft>
                <a:spcPts val="0"/>
              </a:spcAft>
              <a:defRPr/>
            </a:pPr>
            <a:r>
              <a:rPr lang="it-IT" sz="1800" dirty="0" smtClean="0">
                <a:latin typeface="Georgia" panose="02040502050405020303" pitchFamily="18" charset="0"/>
              </a:rPr>
              <a:t>PERSISTENZA </a:t>
            </a:r>
            <a:r>
              <a:rPr lang="it-IT" sz="1800" dirty="0">
                <a:latin typeface="Georgia" panose="02040502050405020303" pitchFamily="18" charset="0"/>
              </a:rPr>
              <a:t>NEL TEMPO E RIPETITIVITÀ DELL’ATTO</a:t>
            </a:r>
          </a:p>
          <a:p>
            <a:pPr fontAlgn="auto">
              <a:spcAft>
                <a:spcPts val="0"/>
              </a:spcAft>
              <a:defRPr/>
            </a:pPr>
            <a:r>
              <a:rPr lang="it-IT" sz="1800" dirty="0">
                <a:latin typeface="Georgia" panose="02040502050405020303" pitchFamily="18" charset="0"/>
              </a:rPr>
              <a:t>ASIMMETRIA DI POTERE (status sociale, abilità verbali, capacità informatica)</a:t>
            </a:r>
          </a:p>
          <a:p>
            <a:pPr fontAlgn="auto">
              <a:spcAft>
                <a:spcPts val="0"/>
              </a:spcAft>
              <a:defRPr/>
            </a:pPr>
            <a:r>
              <a:rPr lang="it-IT" sz="1800" dirty="0">
                <a:latin typeface="Georgia" panose="02040502050405020303" pitchFamily="18" charset="0"/>
              </a:rPr>
              <a:t>PRESENZA DI </a:t>
            </a:r>
            <a:r>
              <a:rPr lang="it-IT" sz="1800" dirty="0" smtClean="0">
                <a:latin typeface="Georgia" panose="02040502050405020303" pitchFamily="18" charset="0"/>
              </a:rPr>
              <a:t>COMPLICI e/o SPETTATORI</a:t>
            </a:r>
            <a:endParaRPr lang="it-IT" sz="1800" dirty="0">
              <a:latin typeface="Georgia" panose="02040502050405020303" pitchFamily="18" charset="0"/>
            </a:endParaRPr>
          </a:p>
          <a:p>
            <a:pPr fontAlgn="auto">
              <a:spcAft>
                <a:spcPts val="0"/>
              </a:spcAft>
              <a:defRPr/>
            </a:pPr>
            <a:r>
              <a:rPr lang="it-IT" sz="1800" dirty="0">
                <a:latin typeface="Georgia" panose="02040502050405020303" pitchFamily="18" charset="0"/>
              </a:rPr>
              <a:t>INCAPACITÀ DELLA VITTIMA DI </a:t>
            </a:r>
            <a:r>
              <a:rPr lang="it-IT" sz="1800" dirty="0" smtClean="0">
                <a:latin typeface="Georgia" panose="02040502050405020303" pitchFamily="18" charset="0"/>
              </a:rPr>
              <a:t>REAGIRE</a:t>
            </a:r>
          </a:p>
          <a:p>
            <a:pPr marL="0" indent="0" fontAlgn="auto">
              <a:spcAft>
                <a:spcPts val="0"/>
              </a:spcAft>
              <a:buFont typeface="Arial" panose="020B0604020202020204" pitchFamily="34" charset="0"/>
              <a:buNone/>
              <a:defRPr/>
            </a:pPr>
            <a:endParaRPr lang="it-IT" altLang="it-IT" sz="1800" dirty="0">
              <a:latin typeface="Georgia" pitchFamily="18" charset="0"/>
            </a:endParaRPr>
          </a:p>
          <a:p>
            <a:pPr marL="0" indent="0" fontAlgn="auto">
              <a:spcAft>
                <a:spcPts val="0"/>
              </a:spcAft>
              <a:buFont typeface="Arial" panose="020B0604020202020204" pitchFamily="34" charset="0"/>
              <a:buNone/>
              <a:defRPr/>
            </a:pPr>
            <a:endParaRPr lang="it-IT" altLang="it-IT" sz="1800" dirty="0">
              <a:latin typeface="Georgia" pitchFamily="18" charset="0"/>
            </a:endParaRPr>
          </a:p>
        </p:txBody>
      </p:sp>
      <p:pic>
        <p:nvPicPr>
          <p:cNvPr id="921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1775" y="4651375"/>
            <a:ext cx="3435350" cy="2090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9220" name="Immagin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415213" y="185738"/>
            <a:ext cx="1323975" cy="165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1" name="Rettangolo 1"/>
          <p:cNvSpPr>
            <a:spLocks noChangeArrowheads="1"/>
          </p:cNvSpPr>
          <p:nvPr/>
        </p:nvSpPr>
        <p:spPr bwMode="auto">
          <a:xfrm>
            <a:off x="107950" y="395288"/>
            <a:ext cx="7200900" cy="9540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it-IT" altLang="it-IT" sz="2000" b="1" dirty="0"/>
              <a:t>QUESTURA DI MILANO</a:t>
            </a:r>
          </a:p>
          <a:p>
            <a:r>
              <a:rPr lang="it-IT" altLang="it-IT" dirty="0" smtClean="0"/>
              <a:t>DIVISIONE </a:t>
            </a:r>
            <a:r>
              <a:rPr lang="it-IT" altLang="it-IT" dirty="0"/>
              <a:t>ANTICRIMINE</a:t>
            </a:r>
          </a:p>
          <a:p>
            <a:r>
              <a:rPr lang="it-IT" altLang="it-IT" i="1" dirty="0"/>
              <a:t>UFFICIO STALKING,  MALTRATTAMENTI IN FAMIGLIA E MINORI</a:t>
            </a:r>
          </a:p>
        </p:txBody>
      </p:sp>
      <p:sp>
        <p:nvSpPr>
          <p:cNvPr id="2" name="CasellaDiTesto 1"/>
          <p:cNvSpPr txBox="1"/>
          <p:nvPr/>
        </p:nvSpPr>
        <p:spPr>
          <a:xfrm>
            <a:off x="6245337" y="6453336"/>
            <a:ext cx="2339752" cy="276999"/>
          </a:xfrm>
          <a:prstGeom prst="rect">
            <a:avLst/>
          </a:prstGeom>
          <a:noFill/>
        </p:spPr>
        <p:txBody>
          <a:bodyPr wrap="square" rtlCol="0">
            <a:spAutoFit/>
          </a:bodyPr>
          <a:lstStyle/>
          <a:p>
            <a:r>
              <a:rPr lang="it-IT" sz="1200" dirty="0" smtClean="0"/>
              <a:t>Immagine dal WEB</a:t>
            </a:r>
            <a:endParaRPr lang="it-IT" sz="1200" dirty="0"/>
          </a:p>
        </p:txBody>
      </p:sp>
    </p:spTree>
  </p:cSld>
  <p:clrMapOvr>
    <a:masterClrMapping/>
  </p:clrMapOvr>
  <p:transition spd="slow">
    <p:random/>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1"/>
          <p:cNvSpPr>
            <a:spLocks noGrp="1"/>
          </p:cNvSpPr>
          <p:nvPr>
            <p:ph type="title"/>
          </p:nvPr>
        </p:nvSpPr>
        <p:spPr>
          <a:xfrm>
            <a:off x="539750" y="1412776"/>
            <a:ext cx="8229600" cy="1079500"/>
          </a:xfrm>
        </p:spPr>
        <p:txBody>
          <a:bodyPr rtlCol="0">
            <a:normAutofit fontScale="90000"/>
          </a:bodyPr>
          <a:lstStyle/>
          <a:p>
            <a:pPr fontAlgn="auto">
              <a:spcAft>
                <a:spcPts val="0"/>
              </a:spcAft>
              <a:defRPr/>
            </a:pPr>
            <a:r>
              <a:rPr lang="it-IT" sz="3200" b="1" dirty="0" smtClean="0">
                <a:solidFill>
                  <a:srgbClr val="FFFF00"/>
                </a:solidFill>
                <a:effectLst>
                  <a:outerShdw blurRad="38100" dist="38100" dir="2700000" algn="tl">
                    <a:srgbClr val="000000">
                      <a:alpha val="43137"/>
                    </a:srgbClr>
                  </a:outerShdw>
                </a:effectLst>
                <a:latin typeface="Georgia" panose="02040502050405020303" pitchFamily="18" charset="0"/>
              </a:rPr>
              <a:t/>
            </a:r>
            <a:br>
              <a:rPr lang="it-IT" sz="3200" b="1" dirty="0" smtClean="0">
                <a:solidFill>
                  <a:srgbClr val="FFFF00"/>
                </a:solidFill>
                <a:effectLst>
                  <a:outerShdw blurRad="38100" dist="38100" dir="2700000" algn="tl">
                    <a:srgbClr val="000000">
                      <a:alpha val="43137"/>
                    </a:srgbClr>
                  </a:outerShdw>
                </a:effectLst>
                <a:latin typeface="Georgia" panose="02040502050405020303" pitchFamily="18" charset="0"/>
              </a:rPr>
            </a:br>
            <a:r>
              <a:rPr lang="it-IT" sz="3200" b="1" dirty="0" smtClean="0">
                <a:solidFill>
                  <a:schemeClr val="tx1">
                    <a:lumMod val="65000"/>
                    <a:lumOff val="35000"/>
                  </a:schemeClr>
                </a:solidFill>
                <a:effectLst>
                  <a:outerShdw blurRad="38100" dist="38100" dir="2700000" algn="tl">
                    <a:srgbClr val="000000">
                      <a:alpha val="43137"/>
                    </a:srgbClr>
                  </a:outerShdw>
                </a:effectLst>
                <a:latin typeface="Georgia" panose="02040502050405020303" pitchFamily="18" charset="0"/>
              </a:rPr>
              <a:t>BULLISMO E CYBERBULLISMO:</a:t>
            </a:r>
            <a:r>
              <a:rPr lang="it-IT" sz="3200" b="1" dirty="0" smtClean="0">
                <a:solidFill>
                  <a:srgbClr val="FFFF00"/>
                </a:solidFill>
                <a:effectLst>
                  <a:outerShdw blurRad="38100" dist="38100" dir="2700000" algn="tl">
                    <a:srgbClr val="000000">
                      <a:alpha val="43137"/>
                    </a:srgbClr>
                  </a:outerShdw>
                </a:effectLst>
                <a:latin typeface="Georgia" panose="02040502050405020303" pitchFamily="18" charset="0"/>
              </a:rPr>
              <a:t/>
            </a:r>
            <a:br>
              <a:rPr lang="it-IT" sz="3200" b="1" dirty="0" smtClean="0">
                <a:solidFill>
                  <a:srgbClr val="FFFF00"/>
                </a:solidFill>
                <a:effectLst>
                  <a:outerShdw blurRad="38100" dist="38100" dir="2700000" algn="tl">
                    <a:srgbClr val="000000">
                      <a:alpha val="43137"/>
                    </a:srgbClr>
                  </a:outerShdw>
                </a:effectLst>
                <a:latin typeface="Georgia" panose="02040502050405020303" pitchFamily="18" charset="0"/>
              </a:rPr>
            </a:br>
            <a:r>
              <a:rPr lang="it-IT" sz="3200" b="1" dirty="0" smtClean="0">
                <a:solidFill>
                  <a:srgbClr val="FF0000"/>
                </a:solidFill>
                <a:effectLst>
                  <a:outerShdw blurRad="38100" dist="38100" dir="2700000" algn="tl">
                    <a:srgbClr val="000000">
                      <a:alpha val="43137"/>
                    </a:srgbClr>
                  </a:outerShdw>
                </a:effectLst>
                <a:latin typeface="Georgia" panose="02040502050405020303" pitchFamily="18" charset="0"/>
              </a:rPr>
              <a:t>differenze</a:t>
            </a:r>
            <a:br>
              <a:rPr lang="it-IT" sz="3200" b="1" dirty="0" smtClean="0">
                <a:solidFill>
                  <a:srgbClr val="FF0000"/>
                </a:solidFill>
                <a:effectLst>
                  <a:outerShdw blurRad="38100" dist="38100" dir="2700000" algn="tl">
                    <a:srgbClr val="000000">
                      <a:alpha val="43137"/>
                    </a:srgbClr>
                  </a:outerShdw>
                </a:effectLst>
                <a:latin typeface="Georgia" panose="02040502050405020303" pitchFamily="18" charset="0"/>
              </a:rPr>
            </a:br>
            <a:endParaRPr lang="it-IT" sz="3200" dirty="0"/>
          </a:p>
        </p:txBody>
      </p:sp>
      <p:sp>
        <p:nvSpPr>
          <p:cNvPr id="10242" name="Segnaposto contenuto 1"/>
          <p:cNvSpPr>
            <a:spLocks noGrp="1"/>
          </p:cNvSpPr>
          <p:nvPr>
            <p:ph idx="1"/>
          </p:nvPr>
        </p:nvSpPr>
        <p:spPr>
          <a:xfrm>
            <a:off x="539750" y="2493864"/>
            <a:ext cx="3384550" cy="4103490"/>
          </a:xfrm>
        </p:spPr>
        <p:txBody>
          <a:bodyPr>
            <a:normAutofit/>
          </a:bodyPr>
          <a:lstStyle/>
          <a:p>
            <a:pPr marL="0" indent="0" algn="just" fontAlgn="auto">
              <a:spcBef>
                <a:spcPts val="0"/>
              </a:spcBef>
              <a:spcAft>
                <a:spcPts val="0"/>
              </a:spcAft>
              <a:buFontTx/>
              <a:buNone/>
              <a:defRPr/>
            </a:pPr>
            <a:r>
              <a:rPr lang="it-IT" altLang="it-IT" sz="1400" b="1" dirty="0" smtClean="0">
                <a:latin typeface="Georgia" panose="02040502050405020303" pitchFamily="18" charset="0"/>
              </a:rPr>
              <a:t>BULLISMO</a:t>
            </a:r>
          </a:p>
          <a:p>
            <a:pPr marL="0" indent="0" algn="just" fontAlgn="auto">
              <a:spcBef>
                <a:spcPts val="0"/>
              </a:spcBef>
              <a:spcAft>
                <a:spcPts val="0"/>
              </a:spcAft>
              <a:buFontTx/>
              <a:buNone/>
              <a:defRPr/>
            </a:pPr>
            <a:endParaRPr lang="it-IT" altLang="it-IT" sz="1400" b="1" dirty="0" smtClean="0">
              <a:latin typeface="Georgia" panose="02040502050405020303" pitchFamily="18" charset="0"/>
            </a:endParaRPr>
          </a:p>
          <a:p>
            <a:pPr marL="180975" indent="-180975" algn="just" fontAlgn="auto">
              <a:lnSpc>
                <a:spcPct val="100000"/>
              </a:lnSpc>
              <a:spcBef>
                <a:spcPts val="0"/>
              </a:spcBef>
              <a:spcAft>
                <a:spcPts val="0"/>
              </a:spcAft>
              <a:buFont typeface="+mj-lt"/>
              <a:buAutoNum type="arabicPeriod"/>
              <a:defRPr/>
            </a:pPr>
            <a:r>
              <a:rPr lang="it-IT" altLang="it-IT" sz="1400" dirty="0" smtClean="0">
                <a:latin typeface="Georgia" panose="02040502050405020303" pitchFamily="18" charset="0"/>
              </a:rPr>
              <a:t>Le vittime subiscono le angherie solo fuori casa: vi sono vincoli temporali (per es. durata della giornata scolastica) e geografici (la presenza fisica degli attori).</a:t>
            </a:r>
          </a:p>
          <a:p>
            <a:pPr marL="180975" indent="-180975" algn="just" fontAlgn="auto">
              <a:lnSpc>
                <a:spcPct val="100000"/>
              </a:lnSpc>
              <a:spcBef>
                <a:spcPts val="0"/>
              </a:spcBef>
              <a:spcAft>
                <a:spcPts val="0"/>
              </a:spcAft>
              <a:buFont typeface="+mj-lt"/>
              <a:buAutoNum type="arabicPeriod"/>
              <a:defRPr/>
            </a:pPr>
            <a:endParaRPr lang="it-IT" altLang="it-IT" sz="1400" dirty="0" smtClean="0">
              <a:latin typeface="Georgia" panose="02040502050405020303" pitchFamily="18" charset="0"/>
            </a:endParaRPr>
          </a:p>
          <a:p>
            <a:pPr marL="180975" indent="-180975" algn="just" fontAlgn="auto">
              <a:lnSpc>
                <a:spcPct val="100000"/>
              </a:lnSpc>
              <a:spcBef>
                <a:spcPts val="0"/>
              </a:spcBef>
              <a:spcAft>
                <a:spcPts val="0"/>
              </a:spcAft>
              <a:buFont typeface="+mj-lt"/>
              <a:buAutoNum type="arabicPeriod"/>
              <a:defRPr/>
            </a:pPr>
            <a:r>
              <a:rPr lang="it-IT" altLang="it-IT" sz="1400" dirty="0" smtClean="0">
                <a:latin typeface="Georgia" panose="02040502050405020303" pitchFamily="18" charset="0"/>
              </a:rPr>
              <a:t>I bulli sono studenti, compagni di classe, persone conosciute.</a:t>
            </a:r>
          </a:p>
          <a:p>
            <a:pPr marL="180975" indent="-180975" algn="just" fontAlgn="auto">
              <a:lnSpc>
                <a:spcPct val="100000"/>
              </a:lnSpc>
              <a:spcBef>
                <a:spcPts val="0"/>
              </a:spcBef>
              <a:spcAft>
                <a:spcPts val="0"/>
              </a:spcAft>
              <a:buFont typeface="+mj-lt"/>
              <a:buAutoNum type="arabicPeriod"/>
              <a:defRPr/>
            </a:pPr>
            <a:endParaRPr lang="it-IT" altLang="it-IT" sz="1400" dirty="0" smtClean="0">
              <a:latin typeface="Georgia" panose="02040502050405020303" pitchFamily="18" charset="0"/>
            </a:endParaRPr>
          </a:p>
          <a:p>
            <a:pPr marL="180975" indent="-180975" algn="just" fontAlgn="auto">
              <a:lnSpc>
                <a:spcPct val="100000"/>
              </a:lnSpc>
              <a:spcBef>
                <a:spcPts val="0"/>
              </a:spcBef>
              <a:spcAft>
                <a:spcPts val="0"/>
              </a:spcAft>
              <a:buFont typeface="+mj-lt"/>
              <a:buAutoNum type="arabicPeriod"/>
              <a:defRPr/>
            </a:pPr>
            <a:r>
              <a:rPr lang="it-IT" altLang="it-IT" sz="1400" dirty="0">
                <a:latin typeface="Georgia" panose="02040502050405020303" pitchFamily="18" charset="0"/>
              </a:rPr>
              <a:t>I</a:t>
            </a:r>
            <a:r>
              <a:rPr lang="it-IT" altLang="it-IT" sz="1400" dirty="0" smtClean="0">
                <a:latin typeface="Georgia" panose="02040502050405020303" pitchFamily="18" charset="0"/>
              </a:rPr>
              <a:t> racconti delle azioni </a:t>
            </a:r>
            <a:r>
              <a:rPr lang="it-IT" altLang="it-IT" sz="1400" dirty="0" err="1" smtClean="0">
                <a:latin typeface="Georgia" panose="02040502050405020303" pitchFamily="18" charset="0"/>
              </a:rPr>
              <a:t>bullistiche</a:t>
            </a:r>
            <a:r>
              <a:rPr lang="it-IT" altLang="it-IT" sz="1400" dirty="0">
                <a:latin typeface="Georgia" panose="02040502050405020303" pitchFamily="18" charset="0"/>
              </a:rPr>
              <a:t> </a:t>
            </a:r>
            <a:r>
              <a:rPr lang="it-IT" altLang="it-IT" sz="1400" dirty="0" smtClean="0">
                <a:latin typeface="Georgia" panose="02040502050405020303" pitchFamily="18" charset="0"/>
              </a:rPr>
              <a:t>rimangono circoscritti nello spazio.</a:t>
            </a:r>
          </a:p>
          <a:p>
            <a:pPr marL="180975" indent="-180975" algn="just" fontAlgn="auto">
              <a:lnSpc>
                <a:spcPct val="100000"/>
              </a:lnSpc>
              <a:spcBef>
                <a:spcPts val="0"/>
              </a:spcBef>
              <a:spcAft>
                <a:spcPts val="0"/>
              </a:spcAft>
              <a:buFont typeface="+mj-lt"/>
              <a:buAutoNum type="arabicPeriod"/>
              <a:defRPr/>
            </a:pPr>
            <a:endParaRPr lang="it-IT" altLang="it-IT" sz="1400" dirty="0" smtClean="0">
              <a:latin typeface="Georgia" panose="02040502050405020303" pitchFamily="18" charset="0"/>
            </a:endParaRPr>
          </a:p>
          <a:p>
            <a:pPr marL="180975" indent="-180975" algn="just" fontAlgn="auto">
              <a:lnSpc>
                <a:spcPct val="100000"/>
              </a:lnSpc>
              <a:spcBef>
                <a:spcPts val="0"/>
              </a:spcBef>
              <a:spcAft>
                <a:spcPts val="0"/>
              </a:spcAft>
              <a:buFont typeface="+mj-lt"/>
              <a:buAutoNum type="arabicPeriod"/>
              <a:defRPr/>
            </a:pPr>
            <a:r>
              <a:rPr lang="it-IT" altLang="it-IT" sz="1400" dirty="0" smtClean="0">
                <a:latin typeface="Georgia" panose="02040502050405020303" pitchFamily="18" charset="0"/>
              </a:rPr>
              <a:t>Il bullo vede la vittima e ha maggiore consapevolezza degli effetti delle proprie azioni.</a:t>
            </a:r>
          </a:p>
        </p:txBody>
      </p:sp>
      <p:sp>
        <p:nvSpPr>
          <p:cNvPr id="10244" name="Segnaposto contenuto 3"/>
          <p:cNvSpPr txBox="1">
            <a:spLocks/>
          </p:cNvSpPr>
          <p:nvPr/>
        </p:nvSpPr>
        <p:spPr bwMode="auto">
          <a:xfrm>
            <a:off x="4427984" y="2492277"/>
            <a:ext cx="3600450" cy="4105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defTabSz="685800" fontAlgn="auto">
              <a:lnSpc>
                <a:spcPct val="90000"/>
              </a:lnSpc>
              <a:spcBef>
                <a:spcPts val="0"/>
              </a:spcBef>
              <a:spcAft>
                <a:spcPts val="0"/>
              </a:spcAft>
              <a:defRPr/>
            </a:pPr>
            <a:r>
              <a:rPr lang="it-IT" altLang="it-IT" sz="1400" b="1" dirty="0">
                <a:latin typeface="Georgia" panose="02040502050405020303" pitchFamily="18" charset="0"/>
              </a:rPr>
              <a:t>CYBERBULLISMO</a:t>
            </a:r>
          </a:p>
          <a:p>
            <a:pPr algn="just" defTabSz="685800" fontAlgn="auto">
              <a:spcBef>
                <a:spcPts val="0"/>
              </a:spcBef>
              <a:spcAft>
                <a:spcPts val="0"/>
              </a:spcAft>
              <a:defRPr/>
            </a:pPr>
            <a:endParaRPr lang="it-IT" altLang="it-IT" sz="1400" dirty="0">
              <a:latin typeface="Georgia" panose="02040502050405020303" pitchFamily="18" charset="0"/>
            </a:endParaRPr>
          </a:p>
          <a:p>
            <a:pPr marL="180975" indent="-180975" algn="just" defTabSz="685800" fontAlgn="auto">
              <a:spcBef>
                <a:spcPts val="0"/>
              </a:spcBef>
              <a:spcAft>
                <a:spcPts val="0"/>
              </a:spcAft>
              <a:buFont typeface="+mj-lt"/>
              <a:buAutoNum type="arabicPeriod"/>
              <a:defRPr/>
            </a:pPr>
            <a:r>
              <a:rPr lang="it-IT" altLang="it-IT" sz="1400" dirty="0" smtClean="0">
                <a:latin typeface="Georgia" panose="02040502050405020303" pitchFamily="18" charset="0"/>
              </a:rPr>
              <a:t>Le </a:t>
            </a:r>
            <a:r>
              <a:rPr lang="it-IT" altLang="it-IT" sz="1400" dirty="0">
                <a:latin typeface="Georgia" panose="02040502050405020303" pitchFamily="18" charset="0"/>
              </a:rPr>
              <a:t>vittime si sentono perseguitate sempre, anche a casa: non vi sono più limiti temporali e </a:t>
            </a:r>
            <a:r>
              <a:rPr lang="it-IT" altLang="it-IT" sz="1400" dirty="0" smtClean="0">
                <a:latin typeface="Georgia" panose="02040502050405020303" pitchFamily="18" charset="0"/>
              </a:rPr>
              <a:t>geografici.</a:t>
            </a:r>
            <a:endParaRPr lang="it-IT" altLang="it-IT" sz="1400" dirty="0">
              <a:latin typeface="Georgia" panose="02040502050405020303" pitchFamily="18" charset="0"/>
            </a:endParaRPr>
          </a:p>
          <a:p>
            <a:pPr marL="180975" indent="-180975" algn="just" defTabSz="685800" fontAlgn="auto">
              <a:spcBef>
                <a:spcPts val="0"/>
              </a:spcBef>
              <a:spcAft>
                <a:spcPts val="0"/>
              </a:spcAft>
              <a:buFont typeface="+mj-lt"/>
              <a:buAutoNum type="arabicPeriod"/>
              <a:defRPr/>
            </a:pPr>
            <a:endParaRPr lang="it-IT" altLang="it-IT" sz="1400" dirty="0">
              <a:latin typeface="Georgia" panose="02040502050405020303" pitchFamily="18" charset="0"/>
            </a:endParaRPr>
          </a:p>
          <a:p>
            <a:pPr marL="180975" indent="-180975" algn="just" defTabSz="685800" fontAlgn="auto">
              <a:spcBef>
                <a:spcPts val="0"/>
              </a:spcBef>
              <a:spcAft>
                <a:spcPts val="0"/>
              </a:spcAft>
              <a:buFont typeface="+mj-lt"/>
              <a:buAutoNum type="arabicPeriod"/>
              <a:defRPr/>
            </a:pPr>
            <a:r>
              <a:rPr lang="it-IT" altLang="it-IT" sz="1400" dirty="0" smtClean="0">
                <a:latin typeface="Georgia" panose="02040502050405020303" pitchFamily="18" charset="0"/>
              </a:rPr>
              <a:t>I </a:t>
            </a:r>
            <a:r>
              <a:rPr lang="it-IT" altLang="it-IT" sz="1400" dirty="0" err="1">
                <a:latin typeface="Georgia" panose="02040502050405020303" pitchFamily="18" charset="0"/>
              </a:rPr>
              <a:t>cyberbulli</a:t>
            </a:r>
            <a:r>
              <a:rPr lang="it-IT" altLang="it-IT" sz="1400" dirty="0">
                <a:latin typeface="Georgia" panose="02040502050405020303" pitchFamily="18" charset="0"/>
              </a:rPr>
              <a:t> possono essere anche persone sconosciute o compagni che nascondono la propria </a:t>
            </a:r>
            <a:r>
              <a:rPr lang="it-IT" altLang="it-IT" sz="1400" dirty="0" smtClean="0">
                <a:latin typeface="Georgia" panose="02040502050405020303" pitchFamily="18" charset="0"/>
              </a:rPr>
              <a:t>identità.</a:t>
            </a:r>
            <a:endParaRPr lang="it-IT" altLang="it-IT" sz="1400" dirty="0">
              <a:latin typeface="Georgia" panose="02040502050405020303" pitchFamily="18" charset="0"/>
            </a:endParaRPr>
          </a:p>
          <a:p>
            <a:pPr marL="180975" indent="-180975" algn="just" defTabSz="685800" fontAlgn="auto">
              <a:spcBef>
                <a:spcPts val="0"/>
              </a:spcBef>
              <a:spcAft>
                <a:spcPts val="0"/>
              </a:spcAft>
              <a:buFont typeface="+mj-lt"/>
              <a:buAutoNum type="arabicPeriod"/>
              <a:defRPr/>
            </a:pPr>
            <a:endParaRPr lang="it-IT" altLang="it-IT" sz="1400" dirty="0">
              <a:latin typeface="Georgia" panose="02040502050405020303" pitchFamily="18" charset="0"/>
            </a:endParaRPr>
          </a:p>
          <a:p>
            <a:pPr marL="180975" indent="-180975" algn="just" defTabSz="685800" fontAlgn="auto">
              <a:spcBef>
                <a:spcPts val="0"/>
              </a:spcBef>
              <a:spcAft>
                <a:spcPts val="0"/>
              </a:spcAft>
              <a:buFont typeface="+mj-lt"/>
              <a:buAutoNum type="arabicPeriod"/>
              <a:defRPr/>
            </a:pPr>
            <a:r>
              <a:rPr lang="it-IT" altLang="it-IT" sz="1400" dirty="0" smtClean="0">
                <a:latin typeface="Georgia" panose="02040502050405020303" pitchFamily="18" charset="0"/>
              </a:rPr>
              <a:t>Il </a:t>
            </a:r>
            <a:r>
              <a:rPr lang="it-IT" altLang="it-IT" sz="1400" dirty="0">
                <a:latin typeface="Georgia" panose="02040502050405020303" pitchFamily="18" charset="0"/>
              </a:rPr>
              <a:t>materiale </a:t>
            </a:r>
            <a:r>
              <a:rPr lang="it-IT" altLang="it-IT" sz="1400" dirty="0" err="1">
                <a:latin typeface="Georgia" panose="02040502050405020303" pitchFamily="18" charset="0"/>
              </a:rPr>
              <a:t>cyberbullistico</a:t>
            </a:r>
            <a:r>
              <a:rPr lang="it-IT" altLang="it-IT" sz="1400" dirty="0">
                <a:latin typeface="Georgia" panose="02040502050405020303" pitchFamily="18" charset="0"/>
              </a:rPr>
              <a:t> </a:t>
            </a:r>
            <a:r>
              <a:rPr lang="it-IT" altLang="it-IT" sz="1400" dirty="0" smtClean="0">
                <a:latin typeface="Georgia" panose="02040502050405020303" pitchFamily="18" charset="0"/>
              </a:rPr>
              <a:t>può diffondersi </a:t>
            </a:r>
            <a:r>
              <a:rPr lang="it-IT" altLang="it-IT" sz="1400" dirty="0">
                <a:latin typeface="Georgia" panose="02040502050405020303" pitchFamily="18" charset="0"/>
              </a:rPr>
              <a:t>in tutto il mondo (</a:t>
            </a:r>
            <a:r>
              <a:rPr lang="it-IT" altLang="it-IT" sz="1400" b="1" dirty="0">
                <a:latin typeface="Georgia" panose="02040502050405020303" pitchFamily="18" charset="0"/>
              </a:rPr>
              <a:t>ma oggi non è più indelebile</a:t>
            </a:r>
            <a:r>
              <a:rPr lang="it-IT" altLang="it-IT" sz="1400" dirty="0" smtClean="0">
                <a:latin typeface="Georgia" panose="02040502050405020303" pitchFamily="18" charset="0"/>
              </a:rPr>
              <a:t>).</a:t>
            </a:r>
          </a:p>
          <a:p>
            <a:pPr marL="180975" indent="-180975" algn="just" defTabSz="685800" fontAlgn="auto">
              <a:spcBef>
                <a:spcPts val="0"/>
              </a:spcBef>
              <a:spcAft>
                <a:spcPts val="0"/>
              </a:spcAft>
              <a:buFont typeface="+mj-lt"/>
              <a:buAutoNum type="arabicPeriod"/>
              <a:defRPr/>
            </a:pPr>
            <a:endParaRPr lang="it-IT" altLang="it-IT" sz="1400" dirty="0">
              <a:latin typeface="Georgia" panose="02040502050405020303" pitchFamily="18" charset="0"/>
            </a:endParaRPr>
          </a:p>
          <a:p>
            <a:pPr marL="180975" indent="-180975" algn="just" defTabSz="685800" fontAlgn="auto">
              <a:spcBef>
                <a:spcPts val="0"/>
              </a:spcBef>
              <a:spcAft>
                <a:spcPts val="0"/>
              </a:spcAft>
              <a:buFont typeface="+mj-lt"/>
              <a:buAutoNum type="arabicPeriod"/>
              <a:defRPr/>
            </a:pPr>
            <a:r>
              <a:rPr lang="it-IT" altLang="it-IT" sz="1400" dirty="0" smtClean="0">
                <a:latin typeface="Georgia" panose="02040502050405020303" pitchFamily="18" charset="0"/>
              </a:rPr>
              <a:t> Mancanza </a:t>
            </a:r>
            <a:r>
              <a:rPr lang="it-IT" altLang="it-IT" sz="1400" dirty="0">
                <a:latin typeface="Georgia" panose="02040502050405020303" pitchFamily="18" charset="0"/>
              </a:rPr>
              <a:t>di feedback verbali e </a:t>
            </a:r>
            <a:r>
              <a:rPr lang="it-IT" altLang="it-IT" sz="1400" dirty="0" err="1">
                <a:latin typeface="Georgia" panose="02040502050405020303" pitchFamily="18" charset="0"/>
              </a:rPr>
              <a:t>paraverbali</a:t>
            </a:r>
            <a:r>
              <a:rPr lang="it-IT" altLang="it-IT" sz="1400" dirty="0">
                <a:latin typeface="Georgia" panose="02040502050405020303" pitchFamily="18" charset="0"/>
              </a:rPr>
              <a:t> e mancanza corporeità che impedisce al </a:t>
            </a:r>
            <a:r>
              <a:rPr lang="it-IT" altLang="it-IT" sz="1400" dirty="0" err="1">
                <a:latin typeface="Georgia" panose="02040502050405020303" pitchFamily="18" charset="0"/>
              </a:rPr>
              <a:t>cyberbullo</a:t>
            </a:r>
            <a:r>
              <a:rPr lang="it-IT" altLang="it-IT" sz="1400" dirty="0">
                <a:latin typeface="Georgia" panose="02040502050405020303" pitchFamily="18" charset="0"/>
              </a:rPr>
              <a:t> di comprendere il  danno emotivo </a:t>
            </a:r>
            <a:r>
              <a:rPr lang="it-IT" altLang="it-IT" sz="1400" dirty="0" smtClean="0">
                <a:latin typeface="Georgia" panose="02040502050405020303" pitchFamily="18" charset="0"/>
              </a:rPr>
              <a:t>provocato.</a:t>
            </a:r>
            <a:endParaRPr lang="it-IT" altLang="it-IT" sz="1400" dirty="0">
              <a:latin typeface="Georgia" panose="02040502050405020303" pitchFamily="18" charset="0"/>
            </a:endParaRPr>
          </a:p>
        </p:txBody>
      </p:sp>
      <p:pic>
        <p:nvPicPr>
          <p:cNvPr id="10245" name="Immagin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415213" y="185738"/>
            <a:ext cx="1323975" cy="165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6" name="Rettangolo 1"/>
          <p:cNvSpPr>
            <a:spLocks noChangeArrowheads="1"/>
          </p:cNvSpPr>
          <p:nvPr/>
        </p:nvSpPr>
        <p:spPr bwMode="auto">
          <a:xfrm>
            <a:off x="107950" y="395288"/>
            <a:ext cx="7200900" cy="9540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it-IT" altLang="it-IT" sz="2000" b="1" dirty="0"/>
              <a:t>QUESTURA DI MILANO</a:t>
            </a:r>
          </a:p>
          <a:p>
            <a:r>
              <a:rPr lang="it-IT" altLang="it-IT" dirty="0" smtClean="0"/>
              <a:t>DIVISIONE </a:t>
            </a:r>
            <a:r>
              <a:rPr lang="it-IT" altLang="it-IT" dirty="0"/>
              <a:t>ANTICRIMINE</a:t>
            </a:r>
          </a:p>
          <a:p>
            <a:r>
              <a:rPr lang="it-IT" altLang="it-IT" i="1" dirty="0"/>
              <a:t>UFFICIO STALKING,  MALTRATTAMENTI IN FAMIGLIA E MINORI</a:t>
            </a:r>
          </a:p>
        </p:txBody>
      </p:sp>
    </p:spTree>
  </p:cSld>
  <p:clrMapOvr>
    <a:masterClrMapping/>
  </p:clrMapOvr>
  <p:transition spd="slow">
    <p:random/>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olo 1"/>
          <p:cNvSpPr>
            <a:spLocks noGrp="1"/>
          </p:cNvSpPr>
          <p:nvPr>
            <p:ph type="title"/>
          </p:nvPr>
        </p:nvSpPr>
        <p:spPr>
          <a:xfrm>
            <a:off x="429282" y="1554385"/>
            <a:ext cx="7886700" cy="1325563"/>
          </a:xfrm>
        </p:spPr>
        <p:txBody>
          <a:bodyPr/>
          <a:lstStyle/>
          <a:p>
            <a:pPr algn="ctr">
              <a:buFont typeface="Arial" panose="020B0604020202020204" pitchFamily="34" charset="0"/>
              <a:buNone/>
            </a:pPr>
            <a:r>
              <a:rPr lang="it-IT" altLang="it-IT" b="1" dirty="0" smtClean="0"/>
              <a:t>La </a:t>
            </a:r>
            <a:r>
              <a:rPr lang="it-IT" altLang="it-IT" b="1" dirty="0"/>
              <a:t>situazione della </a:t>
            </a:r>
            <a:r>
              <a:rPr lang="it-IT" altLang="it-IT" b="1" dirty="0" smtClean="0"/>
              <a:t>vittima</a:t>
            </a:r>
            <a:endParaRPr lang="it-IT" altLang="it-IT" dirty="0" smtClean="0"/>
          </a:p>
        </p:txBody>
      </p:sp>
      <p:sp>
        <p:nvSpPr>
          <p:cNvPr id="28675" name="Segnaposto contenuto 2"/>
          <p:cNvSpPr>
            <a:spLocks noGrp="1"/>
          </p:cNvSpPr>
          <p:nvPr>
            <p:ph idx="1"/>
          </p:nvPr>
        </p:nvSpPr>
        <p:spPr>
          <a:xfrm>
            <a:off x="639143" y="2636912"/>
            <a:ext cx="7821289" cy="3384376"/>
          </a:xfrm>
        </p:spPr>
        <p:txBody>
          <a:bodyPr>
            <a:normAutofit fontScale="62500" lnSpcReduction="20000"/>
          </a:bodyPr>
          <a:lstStyle/>
          <a:p>
            <a:pPr marL="0" indent="0" algn="just" fontAlgn="auto">
              <a:spcAft>
                <a:spcPts val="0"/>
              </a:spcAft>
              <a:buFont typeface="Wingdings 2" panose="05020102010507070707" pitchFamily="18" charset="2"/>
              <a:buNone/>
              <a:defRPr/>
            </a:pPr>
            <a:r>
              <a:rPr lang="it-IT" altLang="it-IT" sz="3200" dirty="0" smtClean="0">
                <a:latin typeface="Arial" panose="020B0604020202020204" pitchFamily="34" charset="0"/>
                <a:cs typeface="Arial" panose="020B0604020202020204" pitchFamily="34" charset="0"/>
              </a:rPr>
              <a:t>Alcuni segnali a cui prestare attenzione:</a:t>
            </a:r>
          </a:p>
          <a:p>
            <a:pPr marL="0" indent="0" algn="just" fontAlgn="auto">
              <a:spcAft>
                <a:spcPts val="0"/>
              </a:spcAft>
              <a:buFont typeface="Wingdings 2" panose="05020102010507070707" pitchFamily="18" charset="2"/>
              <a:buNone/>
              <a:defRPr/>
            </a:pPr>
            <a:endParaRPr lang="it-IT" altLang="it-IT" sz="3200" dirty="0" smtClean="0">
              <a:latin typeface="Arial" panose="020B0604020202020204" pitchFamily="34" charset="0"/>
              <a:cs typeface="Arial" panose="020B0604020202020204" pitchFamily="34" charset="0"/>
            </a:endParaRPr>
          </a:p>
          <a:p>
            <a:pPr marL="1619250" indent="-1619250" fontAlgn="auto">
              <a:lnSpc>
                <a:spcPct val="120000"/>
              </a:lnSpc>
              <a:spcAft>
                <a:spcPts val="0"/>
              </a:spcAft>
              <a:buNone/>
              <a:defRPr/>
            </a:pPr>
            <a:r>
              <a:rPr lang="it-IT" altLang="it-IT" sz="2900" b="1" dirty="0" smtClean="0">
                <a:solidFill>
                  <a:srgbClr val="FF0000"/>
                </a:solidFill>
                <a:latin typeface="Arial" panose="020B0604020202020204" pitchFamily="34" charset="0"/>
                <a:cs typeface="Arial" panose="020B0604020202020204" pitchFamily="34" charset="0"/>
              </a:rPr>
              <a:t>Impatto emotivo:	</a:t>
            </a:r>
            <a:r>
              <a:rPr lang="it-IT" altLang="it-IT" sz="2900" dirty="0" smtClean="0">
                <a:latin typeface="Arial" panose="020B0604020202020204" pitchFamily="34" charset="0"/>
                <a:cs typeface="Arial" panose="020B0604020202020204" pitchFamily="34" charset="0"/>
              </a:rPr>
              <a:t>aumento dell’aggressività, scarsa autostima, ansia, 	apatia, depressione, disturbi del sonno, paura di 	recarsi a scuola, nervosismo.</a:t>
            </a:r>
          </a:p>
          <a:p>
            <a:pPr marL="0" indent="0" fontAlgn="auto">
              <a:lnSpc>
                <a:spcPct val="120000"/>
              </a:lnSpc>
              <a:spcAft>
                <a:spcPts val="0"/>
              </a:spcAft>
              <a:buNone/>
              <a:defRPr/>
            </a:pPr>
            <a:r>
              <a:rPr lang="it-IT" altLang="it-IT" sz="2900" b="1" dirty="0" smtClean="0">
                <a:solidFill>
                  <a:srgbClr val="FF0000"/>
                </a:solidFill>
                <a:latin typeface="Arial" panose="020B0604020202020204" pitchFamily="34" charset="0"/>
                <a:cs typeface="Arial" panose="020B0604020202020204" pitchFamily="34" charset="0"/>
              </a:rPr>
              <a:t>Impatto sociale:	</a:t>
            </a:r>
            <a:r>
              <a:rPr lang="it-IT" altLang="it-IT" sz="2900" dirty="0">
                <a:latin typeface="Arial" panose="020B0604020202020204" pitchFamily="34" charset="0"/>
                <a:cs typeface="Arial" panose="020B0604020202020204" pitchFamily="34" charset="0"/>
              </a:rPr>
              <a:t>is</a:t>
            </a:r>
            <a:r>
              <a:rPr lang="it-IT" altLang="it-IT" sz="2900" dirty="0" smtClean="0">
                <a:latin typeface="Arial" panose="020B0604020202020204" pitchFamily="34" charset="0"/>
                <a:cs typeface="Arial" panose="020B0604020202020204" pitchFamily="34" charset="0"/>
              </a:rPr>
              <a:t>olamento, solitudine, calo del rendimento scolastico, 			scarsa concentrazione e difficoltà nei rapporti con i 				compagni.</a:t>
            </a:r>
          </a:p>
          <a:p>
            <a:pPr marL="0" indent="0" fontAlgn="auto">
              <a:lnSpc>
                <a:spcPct val="120000"/>
              </a:lnSpc>
              <a:spcAft>
                <a:spcPts val="0"/>
              </a:spcAft>
              <a:buNone/>
              <a:defRPr/>
            </a:pPr>
            <a:r>
              <a:rPr lang="it-IT" altLang="it-IT" sz="2900" b="1" dirty="0" smtClean="0">
                <a:solidFill>
                  <a:srgbClr val="FF0000"/>
                </a:solidFill>
                <a:latin typeface="Arial" panose="020B0604020202020204" pitchFamily="34" charset="0"/>
                <a:cs typeface="Arial" panose="020B0604020202020204" pitchFamily="34" charset="0"/>
              </a:rPr>
              <a:t>Impatto fisico:	</a:t>
            </a:r>
            <a:r>
              <a:rPr lang="it-IT" altLang="it-IT" sz="2900" dirty="0" smtClean="0">
                <a:latin typeface="Arial" panose="020B0604020202020204" pitchFamily="34" charset="0"/>
                <a:cs typeface="Arial" panose="020B0604020202020204" pitchFamily="34" charset="0"/>
              </a:rPr>
              <a:t>perdita dell’appetito, dolori alla testa, dolori allo 				stomaco, presenza di lividi o ferite.</a:t>
            </a:r>
          </a:p>
        </p:txBody>
      </p:sp>
      <p:pic>
        <p:nvPicPr>
          <p:cNvPr id="28676" name="Immagin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415213" y="185738"/>
            <a:ext cx="1323975" cy="165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7" name="Rettangolo 1"/>
          <p:cNvSpPr>
            <a:spLocks noChangeArrowheads="1"/>
          </p:cNvSpPr>
          <p:nvPr/>
        </p:nvSpPr>
        <p:spPr bwMode="auto">
          <a:xfrm>
            <a:off x="107950" y="395288"/>
            <a:ext cx="7200900" cy="9540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it-IT" altLang="it-IT" sz="2000" b="1" dirty="0"/>
              <a:t>QUESTURA DI MILANO</a:t>
            </a:r>
          </a:p>
          <a:p>
            <a:r>
              <a:rPr lang="it-IT" altLang="it-IT" dirty="0" smtClean="0"/>
              <a:t>DIVISIONE </a:t>
            </a:r>
            <a:r>
              <a:rPr lang="it-IT" altLang="it-IT" dirty="0"/>
              <a:t>ANTICRIMINE</a:t>
            </a:r>
          </a:p>
          <a:p>
            <a:r>
              <a:rPr lang="it-IT" altLang="it-IT" i="1" dirty="0"/>
              <a:t>UFFICIO STALKING,  MALTRATTAMENTI IN FAMIGLIA E MINORI</a:t>
            </a:r>
          </a:p>
        </p:txBody>
      </p:sp>
    </p:spTree>
  </p:cSld>
  <p:clrMapOvr>
    <a:masterClrMapping/>
  </p:clrMapOvr>
  <p:transition spd="slow">
    <p:random/>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Segnaposto contenuto 2"/>
          <p:cNvSpPr>
            <a:spLocks noGrp="1"/>
          </p:cNvSpPr>
          <p:nvPr>
            <p:ph idx="1"/>
          </p:nvPr>
        </p:nvSpPr>
        <p:spPr>
          <a:xfrm>
            <a:off x="852488" y="2132856"/>
            <a:ext cx="7886700" cy="4351337"/>
          </a:xfrm>
        </p:spPr>
        <p:txBody>
          <a:bodyPr/>
          <a:lstStyle/>
          <a:p>
            <a:pPr marL="0" indent="0" fontAlgn="auto">
              <a:spcAft>
                <a:spcPts val="0"/>
              </a:spcAft>
              <a:buFont typeface="Wingdings 2" panose="05020102010507070707" pitchFamily="18" charset="2"/>
              <a:buNone/>
              <a:defRPr/>
            </a:pPr>
            <a:r>
              <a:rPr lang="it-IT" altLang="it-IT" sz="2400" b="1" dirty="0" smtClean="0">
                <a:latin typeface="Arial" panose="020B0604020202020204" pitchFamily="34" charset="0"/>
                <a:cs typeface="Arial" panose="020B0604020202020204" pitchFamily="34" charset="0"/>
              </a:rPr>
              <a:t>Un atto di bullismo si caratterizza per:</a:t>
            </a:r>
          </a:p>
          <a:p>
            <a:pPr fontAlgn="auto">
              <a:spcAft>
                <a:spcPts val="0"/>
              </a:spcAft>
              <a:defRPr/>
            </a:pPr>
            <a:endParaRPr lang="it-IT" altLang="it-IT" sz="2000" dirty="0" smtClean="0">
              <a:latin typeface="Arial" panose="020B0604020202020204" pitchFamily="34" charset="0"/>
              <a:cs typeface="Arial" panose="020B0604020202020204" pitchFamily="34" charset="0"/>
            </a:endParaRPr>
          </a:p>
          <a:p>
            <a:pPr fontAlgn="auto">
              <a:spcAft>
                <a:spcPts val="0"/>
              </a:spcAft>
              <a:defRPr/>
            </a:pPr>
            <a:r>
              <a:rPr lang="it-IT" altLang="it-IT" sz="2000" dirty="0" smtClean="0">
                <a:latin typeface="Arial" panose="020B0604020202020204" pitchFamily="34" charset="0"/>
                <a:cs typeface="Arial" panose="020B0604020202020204" pitchFamily="34" charset="0"/>
              </a:rPr>
              <a:t>Intenzionalità;</a:t>
            </a:r>
          </a:p>
          <a:p>
            <a:pPr fontAlgn="auto">
              <a:spcAft>
                <a:spcPts val="0"/>
              </a:spcAft>
              <a:defRPr/>
            </a:pPr>
            <a:r>
              <a:rPr lang="it-IT" altLang="it-IT" sz="2000" dirty="0" smtClean="0">
                <a:latin typeface="Arial" panose="020B0604020202020204" pitchFamily="34" charset="0"/>
                <a:cs typeface="Arial" panose="020B0604020202020204" pitchFamily="34" charset="0"/>
              </a:rPr>
              <a:t>Ripetitività;</a:t>
            </a:r>
          </a:p>
          <a:p>
            <a:pPr fontAlgn="auto">
              <a:spcAft>
                <a:spcPts val="0"/>
              </a:spcAft>
              <a:defRPr/>
            </a:pPr>
            <a:r>
              <a:rPr lang="it-IT" altLang="it-IT" sz="2000" dirty="0" smtClean="0">
                <a:latin typeface="Arial" panose="020B0604020202020204" pitchFamily="34" charset="0"/>
                <a:cs typeface="Arial" panose="020B0604020202020204" pitchFamily="34" charset="0"/>
              </a:rPr>
              <a:t>Sistematicità;</a:t>
            </a:r>
          </a:p>
          <a:p>
            <a:pPr fontAlgn="auto">
              <a:spcAft>
                <a:spcPts val="0"/>
              </a:spcAft>
              <a:defRPr/>
            </a:pPr>
            <a:r>
              <a:rPr lang="it-IT" altLang="it-IT" sz="2000" dirty="0" smtClean="0">
                <a:latin typeface="Arial" panose="020B0604020202020204" pitchFamily="34" charset="0"/>
                <a:cs typeface="Arial" panose="020B0604020202020204" pitchFamily="34" charset="0"/>
              </a:rPr>
              <a:t>Asimmetria di potere;</a:t>
            </a:r>
          </a:p>
          <a:p>
            <a:pPr fontAlgn="auto">
              <a:spcAft>
                <a:spcPts val="0"/>
              </a:spcAft>
              <a:defRPr/>
            </a:pPr>
            <a:r>
              <a:rPr lang="it-IT" altLang="it-IT" sz="2000" dirty="0" smtClean="0">
                <a:latin typeface="Arial" panose="020B0604020202020204" pitchFamily="34" charset="0"/>
                <a:cs typeface="Arial" panose="020B0604020202020204" pitchFamily="34" charset="0"/>
              </a:rPr>
              <a:t>Presenza di complici e spettatori;</a:t>
            </a:r>
          </a:p>
          <a:p>
            <a:pPr fontAlgn="auto">
              <a:spcAft>
                <a:spcPts val="0"/>
              </a:spcAft>
              <a:defRPr/>
            </a:pPr>
            <a:r>
              <a:rPr lang="it-IT" altLang="it-IT" sz="2000" dirty="0" smtClean="0">
                <a:latin typeface="Arial" panose="020B0604020202020204" pitchFamily="34" charset="0"/>
                <a:cs typeface="Arial" panose="020B0604020202020204" pitchFamily="34" charset="0"/>
              </a:rPr>
              <a:t>Incapacità di difendersi della vittima.</a:t>
            </a:r>
          </a:p>
        </p:txBody>
      </p:sp>
      <p:pic>
        <p:nvPicPr>
          <p:cNvPr id="12292" name="Immagin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415213" y="185738"/>
            <a:ext cx="1323975" cy="165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3" name="Rettangolo 1"/>
          <p:cNvSpPr>
            <a:spLocks noChangeArrowheads="1"/>
          </p:cNvSpPr>
          <p:nvPr/>
        </p:nvSpPr>
        <p:spPr bwMode="auto">
          <a:xfrm>
            <a:off x="107950" y="395288"/>
            <a:ext cx="7200900" cy="9540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it-IT" altLang="it-IT" sz="2000" b="1" dirty="0"/>
              <a:t>QUESTURA DI MILANO</a:t>
            </a:r>
          </a:p>
          <a:p>
            <a:r>
              <a:rPr lang="it-IT" altLang="it-IT" dirty="0" smtClean="0"/>
              <a:t>DIVISIONE </a:t>
            </a:r>
            <a:r>
              <a:rPr lang="it-IT" altLang="it-IT" dirty="0"/>
              <a:t>ANTICRIMINE</a:t>
            </a:r>
          </a:p>
          <a:p>
            <a:r>
              <a:rPr lang="it-IT" altLang="it-IT" i="1" dirty="0"/>
              <a:t>UFFICIO STALKING,  MALTRATTAMENTI IN FAMIGLIA E MINORI</a:t>
            </a:r>
          </a:p>
        </p:txBody>
      </p:sp>
    </p:spTree>
  </p:cSld>
  <p:clrMapOvr>
    <a:masterClrMapping/>
  </p:clrMapOvr>
  <p:transition spd="slow">
    <p:random/>
  </p:transition>
  <p:timing>
    <p:tnLst>
      <p:par>
        <p:cTn id="1" dur="indefinite" restart="never" nodeType="tmRoot"/>
      </p:par>
    </p:tnLst>
  </p:timing>
</p:sld>
</file>

<file path=ppt/theme/theme1.xml><?xml version="1.0" encoding="utf-8"?>
<a:theme xmlns:a="http://schemas.openxmlformats.org/drawingml/2006/main" name="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4164</TotalTime>
  <Words>3336</Words>
  <Application>Microsoft Office PowerPoint</Application>
  <PresentationFormat>Presentazione su schermo (4:3)</PresentationFormat>
  <Paragraphs>301</Paragraphs>
  <Slides>33</Slides>
  <Notes>1</Notes>
  <HiddenSlides>0</HiddenSlides>
  <MMClips>0</MMClips>
  <ScaleCrop>false</ScaleCrop>
  <HeadingPairs>
    <vt:vector size="6" baseType="variant">
      <vt:variant>
        <vt:lpstr>Caratteri utilizzati</vt:lpstr>
      </vt:variant>
      <vt:variant>
        <vt:i4>6</vt:i4>
      </vt:variant>
      <vt:variant>
        <vt:lpstr>Tema</vt:lpstr>
      </vt:variant>
      <vt:variant>
        <vt:i4>1</vt:i4>
      </vt:variant>
      <vt:variant>
        <vt:lpstr>Titoli diapositive</vt:lpstr>
      </vt:variant>
      <vt:variant>
        <vt:i4>33</vt:i4>
      </vt:variant>
    </vt:vector>
  </HeadingPairs>
  <TitlesOfParts>
    <vt:vector size="40" baseType="lpstr">
      <vt:lpstr>Arial</vt:lpstr>
      <vt:lpstr>Calibri</vt:lpstr>
      <vt:lpstr>Calibri Light</vt:lpstr>
      <vt:lpstr>Georgia</vt:lpstr>
      <vt:lpstr>Wingdings</vt:lpstr>
      <vt:lpstr>Wingdings 2</vt:lpstr>
      <vt:lpstr>HDOfficeLightV0</vt:lpstr>
      <vt:lpstr>Presentazione standard di PowerPoint</vt:lpstr>
      <vt:lpstr>Presentazione standard di PowerPoint</vt:lpstr>
      <vt:lpstr>Presentazione standard di PowerPoint</vt:lpstr>
      <vt:lpstr>Cosa succede su internet in un minuto</vt:lpstr>
      <vt:lpstr>Internet: una riflessione</vt:lpstr>
      <vt:lpstr>Presentazione standard di PowerPoint</vt:lpstr>
      <vt:lpstr> BULLISMO E CYBERBULLISMO: differenze </vt:lpstr>
      <vt:lpstr>La situazione della vittima</vt:lpstr>
      <vt:lpstr>Presentazione standard di PowerPoint</vt:lpstr>
      <vt:lpstr>Presentazione standard di PowerPoint</vt:lpstr>
      <vt:lpstr>Presentazione standard di PowerPoint</vt:lpstr>
      <vt:lpstr>Bullismo: le responsabilità </vt:lpstr>
      <vt:lpstr>Presentazione standard di PowerPoint</vt:lpstr>
      <vt:lpstr>L’imputabilità del bullo minorenne </vt:lpstr>
      <vt:lpstr>Responsabilità dei genitori: culpa in educando </vt:lpstr>
      <vt:lpstr>Responsabilità dei docenti</vt:lpstr>
      <vt:lpstr>Caratteristiche del Cyberbullismo: </vt:lpstr>
      <vt:lpstr>Principali manifestazioni di Cyberbullismo</vt:lpstr>
      <vt:lpstr>Legge 71/2017</vt:lpstr>
      <vt:lpstr>La definizione normativa</vt:lpstr>
      <vt:lpstr>Eliminazione dei contenuti per vittima infra quattordicenne</vt:lpstr>
      <vt:lpstr>Presentazione standard di PowerPoint</vt:lpstr>
      <vt:lpstr>Presentazione standard di PowerPoint</vt:lpstr>
      <vt:lpstr>Individuazione per ogni istituto scolastico di un referente anti-bullismo</vt:lpstr>
      <vt:lpstr> L’ammonimento del Questore  </vt:lpstr>
      <vt:lpstr>Il Protocollo Zeus</vt:lpstr>
      <vt:lpstr>Il Protocollo Zeus </vt:lpstr>
      <vt:lpstr>Il primo caso di Ammonimento per Cyberbullismo: </vt:lpstr>
      <vt:lpstr>Presentazione standard di PowerPoint</vt:lpstr>
      <vt:lpstr>I REATI A MEZZO INTERNET </vt:lpstr>
      <vt:lpstr>Il progetto “Blue Box”</vt:lpstr>
      <vt:lpstr>Presentazione standard di PowerPoint</vt:lpstr>
      <vt:lpstr>Presentazione standard di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Assistente CIMINO Michele</dc:creator>
  <cp:lastModifiedBy>VINCENZONI LUCA</cp:lastModifiedBy>
  <cp:revision>164</cp:revision>
  <dcterms:modified xsi:type="dcterms:W3CDTF">2018-11-05T17:43:27Z</dcterms:modified>
</cp:coreProperties>
</file>