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sldIdLst>
    <p:sldId id="320" r:id="rId2"/>
    <p:sldId id="265" r:id="rId3"/>
    <p:sldId id="328" r:id="rId4"/>
    <p:sldId id="266" r:id="rId5"/>
    <p:sldId id="329" r:id="rId6"/>
    <p:sldId id="267" r:id="rId7"/>
    <p:sldId id="268" r:id="rId8"/>
    <p:sldId id="269" r:id="rId9"/>
    <p:sldId id="270" r:id="rId10"/>
    <p:sldId id="271" r:id="rId11"/>
    <p:sldId id="285" r:id="rId12"/>
    <p:sldId id="310" r:id="rId13"/>
    <p:sldId id="272" r:id="rId14"/>
    <p:sldId id="324" r:id="rId15"/>
    <p:sldId id="273" r:id="rId16"/>
    <p:sldId id="284" r:id="rId17"/>
    <p:sldId id="330" r:id="rId18"/>
    <p:sldId id="276" r:id="rId19"/>
    <p:sldId id="274" r:id="rId20"/>
    <p:sldId id="277" r:id="rId21"/>
    <p:sldId id="323" r:id="rId22"/>
    <p:sldId id="325" r:id="rId23"/>
    <p:sldId id="331" r:id="rId24"/>
    <p:sldId id="326" r:id="rId25"/>
    <p:sldId id="327" r:id="rId26"/>
    <p:sldId id="278" r:id="rId27"/>
    <p:sldId id="279" r:id="rId28"/>
    <p:sldId id="281" r:id="rId29"/>
    <p:sldId id="280" r:id="rId30"/>
    <p:sldId id="318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/>
    <p:restoredTop sz="95768"/>
  </p:normalViewPr>
  <p:slideViewPr>
    <p:cSldViewPr snapToGrid="0" snapToObjects="1">
      <p:cViewPr varScale="1">
        <p:scale>
          <a:sx n="64" d="100"/>
          <a:sy n="64" d="100"/>
        </p:scale>
        <p:origin x="19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515A-2A31-3445-80E0-2D58940E06FC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F69-26D1-AF40-805B-CA4CEC534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38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515A-2A31-3445-80E0-2D58940E06FC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F69-26D1-AF40-805B-CA4CEC534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54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515A-2A31-3445-80E0-2D58940E06FC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F69-26D1-AF40-805B-CA4CEC534CE0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54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515A-2A31-3445-80E0-2D58940E06FC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F69-26D1-AF40-805B-CA4CEC534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515A-2A31-3445-80E0-2D58940E06FC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F69-26D1-AF40-805B-CA4CEC534CE0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958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515A-2A31-3445-80E0-2D58940E06FC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F69-26D1-AF40-805B-CA4CEC534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45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515A-2A31-3445-80E0-2D58940E06FC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F69-26D1-AF40-805B-CA4CEC534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9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515A-2A31-3445-80E0-2D58940E06FC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F69-26D1-AF40-805B-CA4CEC534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71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515A-2A31-3445-80E0-2D58940E06FC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F69-26D1-AF40-805B-CA4CEC534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4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515A-2A31-3445-80E0-2D58940E06FC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F69-26D1-AF40-805B-CA4CEC534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515A-2A31-3445-80E0-2D58940E06FC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F69-26D1-AF40-805B-CA4CEC534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94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515A-2A31-3445-80E0-2D58940E06FC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F69-26D1-AF40-805B-CA4CEC534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51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515A-2A31-3445-80E0-2D58940E06FC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F69-26D1-AF40-805B-CA4CEC534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3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515A-2A31-3445-80E0-2D58940E06FC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F69-26D1-AF40-805B-CA4CEC534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46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515A-2A31-3445-80E0-2D58940E06FC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F69-26D1-AF40-805B-CA4CEC534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87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F69-26D1-AF40-805B-CA4CEC534CE0}" type="slidenum">
              <a:rPr lang="it-IT" smtClean="0"/>
              <a:t>‹N›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515A-2A31-3445-80E0-2D58940E06FC}" type="datetimeFigureOut">
              <a:rPr lang="it-IT" smtClean="0"/>
              <a:t>08/05/24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2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E515A-2A31-3445-80E0-2D58940E06FC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17FF69-26D1-AF40-805B-CA4CEC534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21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zzettaufficiale.it/eli/id/2019/08/28/19G00107/sg" TargetMode="External"/><Relationship Id="rId2" Type="http://schemas.openxmlformats.org/officeDocument/2006/relationships/hyperlink" Target="https://www.gazzettaufficiale.it/eli/id/2017/05/16/17G00074/s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hyperlink" Target="https://www.istruzione.it/inclusione-e-nuovo-pei/allegati/m_pi.AOOGABMI.Registro%20Decreti(R).0000182.29-12-2020.pdf" TargetMode="External"/><Relationship Id="rId4" Type="http://schemas.openxmlformats.org/officeDocument/2006/relationships/hyperlink" Target="http://istruzioneer.gov.it/wp-content/uploads/2018/09/lautonomia-scolastica-per-il-successo-formativo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ur.gov.it/documents/20182/0/Orientamenti+Interculturali.pdf/be99b531-74d3-8035-21af-39aaf1c285f5?version=1.0&amp;t=1647608565245" TargetMode="External"/><Relationship Id="rId2" Type="http://schemas.openxmlformats.org/officeDocument/2006/relationships/hyperlink" Target="https://www.miur.gov.it/documents/20182/2223566/linee_guida_integrazione_alunni_stranieri.pdf/5e41fc48-3c68-2a17-ae75-1b5da6a55667?t=156466720189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ur.gov.it/documents/20182/0/Direttiva+Ministeriale+27+Dicembre+2012.pdf/e1ee3673-cf97-441c-b14d-7ae5f386c78c?version=1.1&amp;t=1496144766837" TargetMode="External"/><Relationship Id="rId2" Type="http://schemas.openxmlformats.org/officeDocument/2006/relationships/hyperlink" Target="https://www.gazzettaufficiale.it/eli/id/2010/10/18/010G0192/s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gazzettaufficiale.it/eli/id/2003/04/02/003G0065/s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ur.gov.it/documents/20182/6735034/linee+guida+orientamento-signed.pdf/d02014c6-4b76-7a11-9dbf-1dc9b495de38?version=1.0&amp;t=1672213371208" TargetMode="External"/><Relationship Id="rId2" Type="http://schemas.openxmlformats.org/officeDocument/2006/relationships/hyperlink" Target="https://pnrr.istruzione.it/riforme/riforma-dellorientamen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miur.gov.it/web/molise/-/pnrr-m4c1-riforma-1-4-docenti-tutor-e-orientator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zettaufficiale.it/eli/id/2017/06/03/17G00085/sg" TargetMode="External"/><Relationship Id="rId2" Type="http://schemas.openxmlformats.org/officeDocument/2006/relationships/hyperlink" Target="http://www.istruzione.it/scuola_digital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iff"/><Relationship Id="rId4" Type="http://schemas.openxmlformats.org/officeDocument/2006/relationships/hyperlink" Target="https://www.miur.gov.it/documents/20182/0/Linee+di+orientamento+per+la+prevenzione+e+il+contrasto+dei+fenomeni+di+bullismo+e+cyberbullismo-2021.pdf/37003208-7571-0e5f-7730-63fb0f86a0bd?version=1.0&amp;t=161288312620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ur.gov.it/documents/20182/0/ALL.+A+_+Linee_Guida_DDI_.pdf/f0eeb0b4-bb7e-1d8e-4809-a359a8a7512f?t=1596813131027" TargetMode="External"/><Relationship Id="rId2" Type="http://schemas.openxmlformats.org/officeDocument/2006/relationships/hyperlink" Target="http://media.pearsonitalia.it/0.046128_135507337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ijet.itd.cnr.it/index.php/td/article/view/277/21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hyperlink" Target="https://scuolafutura.pubblica.istruzione.it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hyperlink" Target="https://pnrr.istruzione.it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hyperlink" Target="http://www.erasmusplus.it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ur.gov.it/documents/20182/1306025/Linee+guida+PCTO+con+allegati.pdf/3e6b5514-c5e4-71de-8103-30250f17134a?version=1.0&amp;t=1570548388496" TargetMode="External"/><Relationship Id="rId2" Type="http://schemas.openxmlformats.org/officeDocument/2006/relationships/hyperlink" Target="http://www.gazzettaufficiale.it/eli/id/2015/07/15/15G00122/s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tiff"/><Relationship Id="rId4" Type="http://schemas.openxmlformats.org/officeDocument/2006/relationships/hyperlink" Target="http://www.istruzione.it/snv/allegati/normativa_docenti_stralcio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pef.uni-lj.si/bologna/dokumenti/eu-common-principles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dscuola.it/archivio/psicologia/burnout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LIFE LONG LEARNING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 e altro</a:t>
            </a:r>
          </a:p>
        </p:txBody>
      </p:sp>
      <p:sp>
        <p:nvSpPr>
          <p:cNvPr id="6" name="Segnaposto data 1">
            <a:extLst>
              <a:ext uri="{FF2B5EF4-FFF2-40B4-BE49-F238E27FC236}">
                <a16:creationId xmlns:a16="http://schemas.microsoft.com/office/drawing/2014/main" id="{C2770A47-D02A-924C-98DF-B7E9FB1216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498667" y="2554011"/>
            <a:ext cx="2980555" cy="293712"/>
          </a:xfrm>
        </p:spPr>
        <p:txBody>
          <a:bodyPr/>
          <a:lstStyle/>
          <a:p>
            <a:r>
              <a:rPr lang="it-IT" sz="1600" b="1" dirty="0">
                <a:solidFill>
                  <a:srgbClr val="002060"/>
                </a:solidFill>
              </a:rPr>
              <a:t> </a:t>
            </a:r>
            <a:r>
              <a:rPr lang="it-IT" sz="2000" b="1" dirty="0">
                <a:solidFill>
                  <a:srgbClr val="0070C0"/>
                </a:solidFill>
              </a:rPr>
              <a:t>UST Milano 2023/24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7EFEA74-788E-C94C-97A4-848F1ED2D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48" b="98641" l="391" r="98926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1410" y="0"/>
            <a:ext cx="3753853" cy="1884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310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74700"/>
            <a:ext cx="8596668" cy="1320800"/>
          </a:xfrm>
        </p:spPr>
        <p:txBody>
          <a:bodyPr>
            <a:normAutofit/>
          </a:bodyPr>
          <a:lstStyle/>
          <a:p>
            <a:r>
              <a:rPr lang="it-IT" sz="3200" b="1" dirty="0"/>
              <a:t>Conflitto è fisiologico nelle relazioni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435100"/>
            <a:ext cx="8945880" cy="5514340"/>
          </a:xfrm>
        </p:spPr>
        <p:txBody>
          <a:bodyPr>
            <a:normAutofit/>
          </a:bodyPr>
          <a:lstStyle/>
          <a:p>
            <a:endParaRPr lang="it-IT" sz="2000" dirty="0"/>
          </a:p>
          <a:p>
            <a:r>
              <a:rPr lang="it-IT" sz="2400" dirty="0"/>
              <a:t>Gli studi sulla natura dei conflitti e la loro gestione sono in sociologia (e psicologia) innumerevoli. </a:t>
            </a:r>
          </a:p>
          <a:p>
            <a:r>
              <a:rPr lang="it-IT" sz="2400" dirty="0"/>
              <a:t>Cercare di individuare la tipologie </a:t>
            </a:r>
          </a:p>
          <a:p>
            <a:pPr lvl="1"/>
            <a:r>
              <a:rPr lang="it-IT" sz="2200" dirty="0"/>
              <a:t>emotivi</a:t>
            </a:r>
          </a:p>
          <a:p>
            <a:pPr lvl="1"/>
            <a:r>
              <a:rPr lang="it-IT" sz="2200" dirty="0"/>
              <a:t>di dati (fraintendimento)</a:t>
            </a:r>
          </a:p>
          <a:p>
            <a:pPr lvl="1"/>
            <a:r>
              <a:rPr lang="it-IT" sz="2200" dirty="0"/>
              <a:t>di interessi</a:t>
            </a:r>
          </a:p>
          <a:p>
            <a:pPr lvl="1"/>
            <a:r>
              <a:rPr lang="it-IT" sz="2200" dirty="0"/>
              <a:t>di valori</a:t>
            </a:r>
          </a:p>
          <a:p>
            <a:r>
              <a:rPr lang="it-IT" sz="2400" dirty="0"/>
              <a:t>Tecniche di prevenzione o controllo, di negoziazione, di mediazione, di chiusura senza perdenti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425657F-DB5D-9144-B3F2-4A10F9399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15" b="5852"/>
          <a:stretch/>
        </p:blipFill>
        <p:spPr>
          <a:xfrm>
            <a:off x="6727371" y="2875547"/>
            <a:ext cx="1865086" cy="1636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Suggerimenti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50571" y="1984248"/>
            <a:ext cx="7787208" cy="4873752"/>
          </a:xfrm>
        </p:spPr>
        <p:txBody>
          <a:bodyPr>
            <a:normAutofit/>
          </a:bodyPr>
          <a:lstStyle/>
          <a:p>
            <a:pPr marL="446088" indent="-446088"/>
            <a:r>
              <a:rPr lang="it-IT" sz="2800" dirty="0"/>
              <a:t>Promuovere la collaborazione</a:t>
            </a:r>
          </a:p>
          <a:p>
            <a:pPr marL="446088" indent="-446088"/>
            <a:r>
              <a:rPr lang="it-IT" sz="2800" dirty="0"/>
              <a:t>Ascoltare attivamente</a:t>
            </a:r>
          </a:p>
          <a:p>
            <a:pPr marL="446088" indent="-446088"/>
            <a:r>
              <a:rPr lang="it-IT" sz="2800" dirty="0"/>
              <a:t>Evitare la colpevolizzazione</a:t>
            </a:r>
          </a:p>
          <a:p>
            <a:pPr marL="446088" indent="-446088"/>
            <a:r>
              <a:rPr lang="it-IT" sz="2800" dirty="0"/>
              <a:t>Dividere le persone dal problema</a:t>
            </a:r>
          </a:p>
          <a:p>
            <a:pPr marL="446088" indent="-446088"/>
            <a:r>
              <a:rPr lang="it-IT" sz="2800" dirty="0"/>
              <a:t>Proporre soluzioni accettabili per tutti (non esiste solo la nostra)</a:t>
            </a:r>
          </a:p>
          <a:p>
            <a:pPr marL="446088" indent="-446088"/>
            <a:r>
              <a:rPr lang="it-IT" sz="2800" dirty="0"/>
              <a:t>Non imporre dall’alto la decisione, che dovrebbe essere condivisa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3DCAFB6-5651-9242-818D-966F8829D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746" y="195943"/>
            <a:ext cx="2241550" cy="1505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50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31900" y="274638"/>
            <a:ext cx="7467600" cy="922115"/>
          </a:xfrm>
        </p:spPr>
        <p:txBody>
          <a:bodyPr>
            <a:normAutofit fontScale="90000"/>
          </a:bodyPr>
          <a:lstStyle/>
          <a:p>
            <a:r>
              <a:rPr lang="it-IT" sz="3600" b="1" dirty="0"/>
              <a:t>L’INCLUSIONE </a:t>
            </a:r>
            <a:br>
              <a:rPr lang="it-IT" dirty="0"/>
            </a:br>
            <a:r>
              <a:rPr lang="it-IT" dirty="0"/>
              <a:t>e il successo formativo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2022" y="1604052"/>
            <a:ext cx="8608516" cy="5184576"/>
          </a:xfrm>
        </p:spPr>
        <p:txBody>
          <a:bodyPr>
            <a:normAutofit/>
          </a:bodyPr>
          <a:lstStyle/>
          <a:p>
            <a:r>
              <a:rPr lang="it-IT" altLang="it-IT" sz="2200" dirty="0"/>
              <a:t>Piano per l’inclusione (PI) – D. </a:t>
            </a:r>
            <a:r>
              <a:rPr lang="it-IT" altLang="it-IT" sz="2200" dirty="0" err="1"/>
              <a:t>Lgs</a:t>
            </a:r>
            <a:r>
              <a:rPr lang="it-IT" altLang="it-IT" sz="2200" dirty="0"/>
              <a:t>. </a:t>
            </a:r>
            <a:r>
              <a:rPr lang="it-IT" altLang="it-IT" sz="2200" dirty="0">
                <a:hlinkClick r:id="rId2"/>
              </a:rPr>
              <a:t>66/2017</a:t>
            </a:r>
            <a:r>
              <a:rPr lang="it-IT" altLang="it-IT" sz="2200" dirty="0"/>
              <a:t> - D. </a:t>
            </a:r>
            <a:r>
              <a:rPr lang="it-IT" altLang="it-IT" sz="2200" dirty="0" err="1"/>
              <a:t>Lgs</a:t>
            </a:r>
            <a:r>
              <a:rPr lang="it-IT" altLang="it-IT" sz="2200" dirty="0"/>
              <a:t>. </a:t>
            </a:r>
            <a:r>
              <a:rPr lang="it-IT" altLang="it-IT" sz="2200" dirty="0">
                <a:hlinkClick r:id="rId3"/>
              </a:rPr>
              <a:t>96/2019</a:t>
            </a:r>
            <a:endParaRPr lang="it-IT" altLang="it-IT" sz="2200" dirty="0"/>
          </a:p>
          <a:p>
            <a:r>
              <a:rPr lang="it-IT" altLang="it-IT" sz="2200" dirty="0"/>
              <a:t>Decreto Dipartimentale n. 479 del 24 maggio 2017, gruppo di lavoro presso il Dipartimento per il sistema educativo d’istruzione e formazione con il compito di individuare strategie di innovazione, ricerca per il </a:t>
            </a:r>
            <a:r>
              <a:rPr lang="it-IT" altLang="it-IT" sz="2200" u="sng" dirty="0"/>
              <a:t>successo formativo di tutti e di ciascuno</a:t>
            </a:r>
            <a:r>
              <a:rPr lang="it-IT" altLang="it-IT" sz="2200" dirty="0"/>
              <a:t> </a:t>
            </a:r>
          </a:p>
          <a:p>
            <a:r>
              <a:rPr lang="it-IT" altLang="it-IT" sz="2200" dirty="0"/>
              <a:t>documento di lavoro </a:t>
            </a:r>
            <a:r>
              <a:rPr lang="it-IT" altLang="it-IT" sz="2200" dirty="0">
                <a:hlinkClick r:id="rId4"/>
              </a:rPr>
              <a:t>«</a:t>
            </a:r>
            <a:r>
              <a:rPr lang="it-IT" altLang="it-IT" sz="2200" i="1" dirty="0">
                <a:hlinkClick r:id="rId4"/>
              </a:rPr>
              <a:t>L’autonomia scolastica per il successo formativo»</a:t>
            </a:r>
            <a:r>
              <a:rPr lang="it-IT" altLang="it-IT" sz="2200" b="1" i="1" dirty="0"/>
              <a:t> </a:t>
            </a:r>
            <a:r>
              <a:rPr lang="it-IT" altLang="it-IT" sz="2200" dirty="0"/>
              <a:t>(maggio 2018, pubblicato 14 agosto)</a:t>
            </a:r>
          </a:p>
          <a:p>
            <a:r>
              <a:rPr lang="it-IT" sz="2200" dirty="0"/>
              <a:t>Decreto Interministeriale n.</a:t>
            </a:r>
            <a:r>
              <a:rPr lang="it-IT" sz="2200" dirty="0">
                <a:hlinkClick r:id="rId5"/>
              </a:rPr>
              <a:t>182/2020</a:t>
            </a:r>
            <a:r>
              <a:rPr lang="it-IT" sz="2200" dirty="0"/>
              <a:t> (PEI)</a:t>
            </a:r>
            <a:endParaRPr lang="it-IT" altLang="it-IT" sz="2200" dirty="0"/>
          </a:p>
          <a:p>
            <a:r>
              <a:rPr lang="it-IT" altLang="it-IT" sz="2200" dirty="0"/>
              <a:t>Goal 4 dell’Agenda 2030 «Fornire un’educazione di qualità, equa ed inclusiva e opportunità di apprendimento per tutti»</a:t>
            </a:r>
          </a:p>
          <a:p>
            <a:pPr marL="0" indent="0">
              <a:buNone/>
            </a:pPr>
            <a:endParaRPr lang="it-IT" alt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8A2DA71-6960-4B41-B8D6-1AE942CAA6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3856" y="477169"/>
            <a:ext cx="2324100" cy="86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1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Gli alunni con disabilità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538289"/>
            <a:ext cx="8784166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Presenza nelle classi di tutti gli ordini scolastici.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I problemi di comportamento.</a:t>
            </a:r>
          </a:p>
          <a:p>
            <a:r>
              <a:rPr lang="it-IT" sz="2400" dirty="0"/>
              <a:t>La sfida dell’integrazione.</a:t>
            </a:r>
          </a:p>
          <a:p>
            <a:r>
              <a:rPr lang="it-IT" sz="2400" dirty="0"/>
              <a:t>Il ruolo dell’insegnante di sostegno, ma i compiti di </a:t>
            </a:r>
            <a:r>
              <a:rPr lang="it-IT" sz="2400" u="sng" dirty="0"/>
              <a:t>tutti docenti</a:t>
            </a:r>
            <a:r>
              <a:rPr lang="it-IT" sz="2400" dirty="0"/>
              <a:t>, anche dei curricolari (PEI)</a:t>
            </a:r>
          </a:p>
          <a:p>
            <a:r>
              <a:rPr lang="it-IT" sz="2400" dirty="0"/>
              <a:t>La valutazione e gli esami di stato.</a:t>
            </a:r>
          </a:p>
          <a:p>
            <a:r>
              <a:rPr lang="it-IT" sz="2400" dirty="0"/>
              <a:t>La didattica speciale, un supporto per “tutte le evenienze”</a:t>
            </a:r>
          </a:p>
          <a:p>
            <a:r>
              <a:rPr lang="it-IT" sz="2400" dirty="0"/>
              <a:t>L’ INSOSTENIBILE SOLITUDINE DEL DOCENTE DI SOSTEGNO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7017201-C496-5B47-8CC6-A31C4DAFE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641" y="248336"/>
            <a:ext cx="2135586" cy="112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BF66FD-55E1-4A43-8762-E8355BD5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5280"/>
            <a:ext cx="8596668" cy="1320800"/>
          </a:xfrm>
        </p:spPr>
        <p:txBody>
          <a:bodyPr>
            <a:normAutofit/>
          </a:bodyPr>
          <a:lstStyle/>
          <a:p>
            <a:r>
              <a:rPr lang="it-IT" sz="3200" b="1" dirty="0"/>
              <a:t>Inclusione in quattro Paesi Europei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919953F-6744-F540-A2A6-463E23F3A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334" y="1123627"/>
            <a:ext cx="8596668" cy="5482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3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/>
              <a:t>Gli alunni stranieri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501552"/>
            <a:ext cx="8781810" cy="5141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600" dirty="0"/>
              <a:t>Le classi multietniche</a:t>
            </a:r>
          </a:p>
          <a:p>
            <a:r>
              <a:rPr lang="it-IT" sz="2600" dirty="0"/>
              <a:t>a Milano, la media di alunni stranieri per classe è maggiore nella scuola di base e si attesta intorno al 20%, ma ci sono punte del 60% ed oltre. </a:t>
            </a:r>
          </a:p>
          <a:p>
            <a:r>
              <a:rPr lang="it-IT" sz="2600" dirty="0"/>
              <a:t>Con i ricongiungimenti, il fenomeno investe anche massicciamente le scuole superiori</a:t>
            </a:r>
          </a:p>
          <a:p>
            <a:r>
              <a:rPr lang="it-IT" sz="2600" dirty="0"/>
              <a:t>Le </a:t>
            </a:r>
            <a:r>
              <a:rPr lang="it-IT" sz="2600" dirty="0">
                <a:hlinkClick r:id="rId2"/>
              </a:rPr>
              <a:t>Linee Guida</a:t>
            </a:r>
            <a:r>
              <a:rPr lang="it-IT" sz="2600" dirty="0"/>
              <a:t> per l’accoglienza e l’integrazione (2014)</a:t>
            </a:r>
          </a:p>
          <a:p>
            <a:r>
              <a:rPr lang="it-IT" sz="2600" dirty="0">
                <a:hlinkClick r:id="rId3"/>
              </a:rPr>
              <a:t>Orientamenti interculturali</a:t>
            </a:r>
            <a:r>
              <a:rPr lang="it-IT" sz="2600" dirty="0"/>
              <a:t> - Idee e proposte per l’integrazione degli alunni provenienti da contesti migratori (Marzo 2022 - a cura dell'Osservatorio nazionale del MI)</a:t>
            </a:r>
          </a:p>
          <a:p>
            <a:r>
              <a:rPr lang="it-IT" sz="2600" dirty="0"/>
              <a:t>L’italiano per comunicare e la lingua per studiare</a:t>
            </a:r>
          </a:p>
          <a:p>
            <a:r>
              <a:rPr lang="it-IT" sz="2600" dirty="0"/>
              <a:t>Il difficile percorso scolastico: </a:t>
            </a:r>
          </a:p>
          <a:p>
            <a:pPr lvl="1"/>
            <a:r>
              <a:rPr lang="it-IT" sz="2200" dirty="0"/>
              <a:t>far emergere potenzialità e orientare al proseguimento degli studi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1BE9454-2B22-1A4D-9DAA-9F3DD79C9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972" y="222365"/>
            <a:ext cx="2484030" cy="16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8712" y="348660"/>
            <a:ext cx="7467600" cy="1080120"/>
          </a:xfrm>
        </p:spPr>
        <p:txBody>
          <a:bodyPr>
            <a:normAutofit fontScale="90000"/>
          </a:bodyPr>
          <a:lstStyle/>
          <a:p>
            <a:r>
              <a:rPr lang="it-IT" dirty="0"/>
              <a:t>Bisogni Educativi Speciali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7658" y="1257740"/>
            <a:ext cx="9022081" cy="5733256"/>
          </a:xfrm>
        </p:spPr>
        <p:txBody>
          <a:bodyPr>
            <a:normAutofit/>
          </a:bodyPr>
          <a:lstStyle/>
          <a:p>
            <a:r>
              <a:rPr lang="it-IT" sz="2400" dirty="0"/>
              <a:t>Ovvero BES -  Legge </a:t>
            </a:r>
            <a:r>
              <a:rPr lang="it-IT" sz="2400" dirty="0">
                <a:hlinkClick r:id="rId2"/>
              </a:rPr>
              <a:t>170/2010</a:t>
            </a:r>
            <a:r>
              <a:rPr lang="it-IT" sz="2400" dirty="0"/>
              <a:t> e </a:t>
            </a:r>
            <a:r>
              <a:rPr lang="it-IT" sz="2400" dirty="0">
                <a:hlinkClick r:id="rId3"/>
              </a:rPr>
              <a:t>Direttiva ministeriale</a:t>
            </a:r>
            <a:r>
              <a:rPr lang="it-IT" sz="2400" dirty="0"/>
              <a:t> del 27 dicembre 2012 </a:t>
            </a:r>
          </a:p>
          <a:p>
            <a:r>
              <a:rPr lang="it-IT" sz="2400" dirty="0"/>
              <a:t>«In ogni classe ci sono alunni che presentano una richiesta di speciale attenzione per una varietà di ragioni: svantaggio sociale e culturale, disturbi specifici di apprendimento e/o disturbi evolutivi specifici, </a:t>
            </a:r>
            <a:r>
              <a:rPr lang="it-IT" sz="2400" u="sng" dirty="0"/>
              <a:t>difficoltà derivanti dalla non conoscenza della cultura e della lingua italiana </a:t>
            </a:r>
            <a:r>
              <a:rPr lang="it-IT" sz="2400" dirty="0"/>
              <a:t>perché appartenenti a culture diverse».</a:t>
            </a:r>
          </a:p>
          <a:p>
            <a:r>
              <a:rPr lang="it-IT" sz="2400" dirty="0"/>
              <a:t>L’acronimo BES sta ad indicare una vasta area di alunni per i quali il principio della personalizzazione dell’insegnamento (Legge </a:t>
            </a:r>
            <a:r>
              <a:rPr lang="it-IT" sz="2400" dirty="0">
                <a:hlinkClick r:id="rId4"/>
              </a:rPr>
              <a:t>53/2003</a:t>
            </a:r>
            <a:r>
              <a:rPr lang="it-IT" sz="2400" dirty="0"/>
              <a:t>) va applicato con particolari accentuazioni in quanto a peculiarità, intensività e durata delle modificazioni.</a:t>
            </a:r>
          </a:p>
          <a:p>
            <a:r>
              <a:rPr lang="it-IT" sz="2400" dirty="0"/>
              <a:t>Piano Didattico Personalizzato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B3E1129-97FF-2F4C-ADBE-C64D985D1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433" y="46162"/>
            <a:ext cx="2654300" cy="117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96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/>
              <a:t>L’ORIENTAMENTO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5044" y="1602023"/>
            <a:ext cx="8229078" cy="5133184"/>
          </a:xfrm>
        </p:spPr>
        <p:txBody>
          <a:bodyPr>
            <a:noAutofit/>
          </a:bodyPr>
          <a:lstStyle/>
          <a:p>
            <a:r>
              <a:rPr lang="it-IT" sz="2800" dirty="0"/>
              <a:t>Riforma </a:t>
            </a:r>
            <a:r>
              <a:rPr lang="it-IT" sz="2800" dirty="0">
                <a:hlinkClick r:id="rId2"/>
              </a:rPr>
              <a:t>PNRR istruzione</a:t>
            </a:r>
            <a:endParaRPr lang="it-IT" sz="2800" dirty="0"/>
          </a:p>
          <a:p>
            <a:r>
              <a:rPr lang="it-IT" sz="2800" dirty="0"/>
              <a:t>Nuove </a:t>
            </a:r>
            <a:r>
              <a:rPr lang="it-IT" sz="2800" dirty="0">
                <a:hlinkClick r:id="rId3"/>
              </a:rPr>
              <a:t>linee guida</a:t>
            </a:r>
            <a:r>
              <a:rPr lang="it-IT" sz="2800" dirty="0"/>
              <a:t> (DM n. 328 del 22 dicembre 2022)</a:t>
            </a:r>
          </a:p>
          <a:p>
            <a:pPr lvl="1"/>
            <a:r>
              <a:rPr lang="it-IT" sz="2400" dirty="0"/>
              <a:t>rafforzare il </a:t>
            </a:r>
            <a:r>
              <a:rPr lang="it-IT" sz="2400" b="1" dirty="0"/>
              <a:t>raccordo tra primo e secondo ciclo di istruzione e formazione</a:t>
            </a:r>
            <a:r>
              <a:rPr lang="it-IT" sz="2400" dirty="0"/>
              <a:t>, per consentire una scelta consapevole e ponderata a studentesse e studenti che valorizzi i loro talenti e le loro potenzialità </a:t>
            </a:r>
          </a:p>
          <a:p>
            <a:pPr lvl="1"/>
            <a:r>
              <a:rPr lang="it-IT" sz="2400" dirty="0"/>
              <a:t>contrastare la </a:t>
            </a:r>
            <a:r>
              <a:rPr lang="it-IT" sz="2400" b="1" dirty="0"/>
              <a:t>dispersione scolastica</a:t>
            </a:r>
            <a:endParaRPr lang="it-IT" sz="2400" dirty="0"/>
          </a:p>
          <a:p>
            <a:pPr lvl="1"/>
            <a:r>
              <a:rPr lang="it-IT" sz="2400" dirty="0"/>
              <a:t>favorire l’</a:t>
            </a:r>
            <a:r>
              <a:rPr lang="it-IT" sz="2400" b="1" dirty="0"/>
              <a:t>accesso all’istruzione terziaria</a:t>
            </a:r>
            <a:endParaRPr lang="it-IT" sz="2400" dirty="0"/>
          </a:p>
          <a:p>
            <a:r>
              <a:rPr lang="it-IT" sz="2800" dirty="0"/>
              <a:t>Moduli curriculari di orientamento nella Scuola secondaria (30 ore)</a:t>
            </a:r>
          </a:p>
          <a:p>
            <a:endParaRPr lang="it-IT" sz="24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ACF726C-4D9E-A648-A329-3B2D20978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591" y="433071"/>
            <a:ext cx="5773531" cy="100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6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/>
              <a:t>Qualche indicazione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5044" y="1602023"/>
            <a:ext cx="7467600" cy="5133184"/>
          </a:xfrm>
        </p:spPr>
        <p:txBody>
          <a:bodyPr>
            <a:noAutofit/>
          </a:bodyPr>
          <a:lstStyle/>
          <a:p>
            <a:r>
              <a:rPr lang="it-IT" sz="2400" dirty="0"/>
              <a:t>Attività trasversale che investe la responsabilità di tutti, in tutte le fasi del percorso scolastico: </a:t>
            </a:r>
          </a:p>
          <a:p>
            <a:pPr lvl="1"/>
            <a:r>
              <a:rPr lang="it-IT" sz="2000" dirty="0"/>
              <a:t>si orienta con la propria disciplina, </a:t>
            </a:r>
          </a:p>
          <a:p>
            <a:pPr lvl="1"/>
            <a:r>
              <a:rPr lang="it-IT" sz="2000" dirty="0"/>
              <a:t>si orienta con l’esempio, </a:t>
            </a:r>
          </a:p>
          <a:p>
            <a:pPr lvl="1"/>
            <a:r>
              <a:rPr lang="it-IT" sz="2000" dirty="0"/>
              <a:t>si orienta con una didattica che faccia emergere talenti, proponga varietà di attività in rapporto ai diversi stili cognitivi, dia dignità a tutte le scelte</a:t>
            </a:r>
          </a:p>
          <a:p>
            <a:r>
              <a:rPr lang="it-IT" sz="2400" dirty="0"/>
              <a:t>Conoscenza dei nuovi ordinamenti e del mondo del lavoro: ma la società cambia ad un ritmo vertiginoso.</a:t>
            </a:r>
          </a:p>
          <a:p>
            <a:r>
              <a:rPr lang="it-IT" sz="2400" dirty="0"/>
              <a:t>Contribuiamo a consolidare nei nostri ragazzi flessibilità e competenze trasversali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FDC5001-5432-1846-AA60-7F8C89DA0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0" b="99358" l="205" r="100000">
                        <a14:foregroundMark x1="48460" y1="9791" x2="48460" y2="9791"/>
                        <a14:foregroundMark x1="52053" y1="6421" x2="52053" y2="6421"/>
                        <a14:foregroundMark x1="50821" y1="5457" x2="50821" y2="5457"/>
                      </a14:backgroundRemoval>
                    </a14:imgEffect>
                  </a14:imgLayer>
                </a14:imgProps>
              </a:ext>
            </a:extLst>
          </a:blip>
          <a:srcRect t="3744"/>
          <a:stretch/>
        </p:blipFill>
        <p:spPr>
          <a:xfrm>
            <a:off x="7555838" y="26433"/>
            <a:ext cx="3136565" cy="192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L’ORIENTAMENTO</a:t>
            </a:r>
            <a:br>
              <a:rPr lang="it-IT" sz="3200" b="1" dirty="0"/>
            </a:br>
            <a:r>
              <a:rPr lang="it-IT" sz="3200" b="1" dirty="0"/>
              <a:t>Contro la dispersione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3" y="1831010"/>
            <a:ext cx="9619605" cy="4927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2600" dirty="0"/>
              <a:t>I soggetti a rischio esclusione sono in particolare:</a:t>
            </a:r>
          </a:p>
          <a:p>
            <a:r>
              <a:rPr lang="it-IT" sz="2400" dirty="0"/>
              <a:t>i disabili</a:t>
            </a:r>
          </a:p>
          <a:p>
            <a:r>
              <a:rPr lang="it-IT" sz="2400" dirty="0"/>
              <a:t>gli stranieri</a:t>
            </a:r>
          </a:p>
          <a:p>
            <a:r>
              <a:rPr lang="it-IT" sz="2400" dirty="0"/>
              <a:t>gli stranieri disabili (a Milano e Provincia, circa l’8% del totale) </a:t>
            </a:r>
          </a:p>
          <a:p>
            <a:endParaRPr lang="it-IT" sz="2400" dirty="0"/>
          </a:p>
          <a:p>
            <a:pPr marL="0" indent="0">
              <a:buNone/>
            </a:pPr>
            <a:r>
              <a:rPr lang="it-IT" sz="2600" dirty="0"/>
              <a:t>L’esclusione può riguardare anche altri: le indagini ci dicono che è un dato di realtà per molti, che non sono né disabili, né stranieri: quelli che ….</a:t>
            </a:r>
          </a:p>
          <a:p>
            <a:r>
              <a:rPr lang="it-IT" sz="2400" dirty="0"/>
              <a:t>hanno ritmi e modalità di apprendimento diversi</a:t>
            </a:r>
          </a:p>
          <a:p>
            <a:r>
              <a:rPr lang="it-IT" sz="2400" dirty="0"/>
              <a:t>hanno un’intelligenza sintonizzata su un’altra onda</a:t>
            </a:r>
          </a:p>
          <a:p>
            <a:r>
              <a:rPr lang="it-IT" sz="2400" dirty="0"/>
              <a:t>non si riesce a tenere imprigionati in un’aula</a:t>
            </a:r>
          </a:p>
          <a:p>
            <a:r>
              <a:rPr lang="it-IT" sz="2400" dirty="0"/>
              <a:t>vivono disagi che portano la mente altrove</a:t>
            </a:r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/>
              <a:t> Tutor </a:t>
            </a:r>
            <a:r>
              <a:rPr lang="it-IT" sz="2400" dirty="0">
                <a:hlinkClick r:id="rId2"/>
              </a:rPr>
              <a:t>PNRR</a:t>
            </a:r>
            <a:r>
              <a:rPr lang="it-IT" sz="2400" dirty="0"/>
              <a:t> (M4C1 - Riforma 1.4 - docenti Tutor e Orientatori)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726E9A4-D9C4-784C-91C4-7DB33064A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902" y="12711"/>
            <a:ext cx="27051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9034" y="131184"/>
            <a:ext cx="5883422" cy="1320800"/>
          </a:xfrm>
        </p:spPr>
        <p:txBody>
          <a:bodyPr>
            <a:normAutofit/>
          </a:bodyPr>
          <a:lstStyle/>
          <a:p>
            <a:r>
              <a:rPr lang="it-IT" sz="3200" b="1" dirty="0"/>
              <a:t>IL LIFE LONG LEARNING NELLA PROFESSIONE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5320" y="1403568"/>
            <a:ext cx="8827720" cy="5373216"/>
          </a:xfrm>
        </p:spPr>
        <p:txBody>
          <a:bodyPr>
            <a:normAutofit fontScale="77500" lnSpcReduction="20000"/>
          </a:bodyPr>
          <a:lstStyle/>
          <a:p>
            <a:pPr marL="354013" indent="-354013"/>
            <a:r>
              <a:rPr lang="it-IT" sz="3400" dirty="0"/>
              <a:t>Lisbona 2000:</a:t>
            </a:r>
          </a:p>
          <a:p>
            <a:pPr lvl="1"/>
            <a:r>
              <a:rPr lang="it-IT" sz="2800" dirty="0"/>
              <a:t>migliorare la qualità e l'efficacia dei sistemi di istruzione e di formazione nell'Unione europea;</a:t>
            </a:r>
          </a:p>
          <a:p>
            <a:pPr lvl="1"/>
            <a:r>
              <a:rPr lang="it-IT" sz="2800" dirty="0"/>
              <a:t>facilitare l'accesso di tutti ai sistemi di istruzione e di formazione;</a:t>
            </a:r>
          </a:p>
          <a:p>
            <a:pPr lvl="1"/>
            <a:r>
              <a:rPr lang="it-IT" sz="2800" dirty="0"/>
              <a:t>aprire i sistemi di istruzione e formazione al mondo esterno</a:t>
            </a:r>
          </a:p>
          <a:p>
            <a:endParaRPr lang="it-IT" sz="2800" dirty="0"/>
          </a:p>
          <a:p>
            <a:pPr marL="354013" indent="-354013"/>
            <a:r>
              <a:rPr lang="it-IT" sz="3400" dirty="0"/>
              <a:t>Quindi: aggiornamento continuo </a:t>
            </a:r>
          </a:p>
          <a:p>
            <a:pPr lvl="1"/>
            <a:r>
              <a:rPr lang="it-IT" sz="2800" dirty="0"/>
              <a:t>lo richiede la società complessa e in continua evoluzione in cui viviamo;</a:t>
            </a:r>
          </a:p>
          <a:p>
            <a:pPr lvl="1"/>
            <a:r>
              <a:rPr lang="it-IT" sz="2800" dirty="0"/>
              <a:t>ce lo impongono i cambiamenti dei </a:t>
            </a:r>
            <a:r>
              <a:rPr lang="it-IT" sz="2800" dirty="0" err="1"/>
              <a:t>saperi</a:t>
            </a:r>
            <a:r>
              <a:rPr lang="it-IT" sz="2800" dirty="0"/>
              <a:t> e lo sviluppo delle tecnologie;</a:t>
            </a:r>
          </a:p>
          <a:p>
            <a:pPr lvl="1"/>
            <a:r>
              <a:rPr lang="it-IT" sz="2800" dirty="0"/>
              <a:t>ci deve stimolare in tal senso il contatto con le nuove generazioni dei «nativi digitali» </a:t>
            </a:r>
          </a:p>
          <a:p>
            <a:pPr lvl="1"/>
            <a:r>
              <a:rPr lang="it-IT" sz="2800" dirty="0"/>
              <a:t>107 - nuovi fondi per la formazione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7D0B948-0CEE-E44C-9BFA-34BC3A883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59"/>
          <a:stretch/>
        </p:blipFill>
        <p:spPr>
          <a:xfrm>
            <a:off x="5677083" y="47135"/>
            <a:ext cx="3440101" cy="14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1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/>
              <a:t>LE «NUOVE» TECNOLOGIE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500" y="1422400"/>
            <a:ext cx="8307636" cy="5232400"/>
          </a:xfrm>
        </p:spPr>
        <p:txBody>
          <a:bodyPr>
            <a:normAutofit fontScale="92500"/>
          </a:bodyPr>
          <a:lstStyle/>
          <a:p>
            <a:pPr marL="628650" indent="-628650"/>
            <a:r>
              <a:rPr lang="it-IT" sz="3200" dirty="0"/>
              <a:t>L’impossibile rifiuto </a:t>
            </a:r>
          </a:p>
          <a:p>
            <a:pPr marL="994410" lvl="1" indent="-628650"/>
            <a:r>
              <a:rPr lang="it-IT" sz="2600" dirty="0"/>
              <a:t>ovvero il registro elettronico</a:t>
            </a:r>
            <a:endParaRPr lang="it-IT" sz="3200" dirty="0"/>
          </a:p>
          <a:p>
            <a:pPr marL="628650" indent="-628650"/>
            <a:r>
              <a:rPr lang="it-IT" sz="3200" dirty="0"/>
              <a:t>Non la tecnologia fine a se stessa</a:t>
            </a:r>
          </a:p>
          <a:p>
            <a:pPr marL="994410" lvl="1" indent="-628650"/>
            <a:r>
              <a:rPr lang="it-IT" sz="2600" dirty="0"/>
              <a:t>Il valore delle certificazioni.</a:t>
            </a:r>
            <a:endParaRPr lang="it-IT" sz="3200" dirty="0"/>
          </a:p>
          <a:p>
            <a:pPr marL="628650" indent="-628650"/>
            <a:r>
              <a:rPr lang="it-IT" sz="3200" dirty="0"/>
              <a:t>La tecnologia come mezzo</a:t>
            </a:r>
          </a:p>
          <a:p>
            <a:pPr marL="628650" indent="-628650"/>
            <a:r>
              <a:rPr lang="it-IT" sz="3200" dirty="0">
                <a:hlinkClick r:id="rId2"/>
              </a:rPr>
              <a:t>Piano Nazionale Scuola Digitale</a:t>
            </a:r>
            <a:r>
              <a:rPr lang="it-IT" sz="3200" dirty="0"/>
              <a:t> (legge 107)</a:t>
            </a:r>
          </a:p>
          <a:p>
            <a:pPr marL="628650" indent="-628650"/>
            <a:r>
              <a:rPr lang="it-IT" sz="3200" b="1" dirty="0" err="1"/>
              <a:t>Cyberbullismo</a:t>
            </a:r>
            <a:endParaRPr lang="it-IT" sz="3200" b="1" dirty="0"/>
          </a:p>
          <a:p>
            <a:pPr marL="994410" lvl="1" indent="-628650"/>
            <a:r>
              <a:rPr lang="it-IT" sz="2900" dirty="0">
                <a:hlinkClick r:id="rId3"/>
              </a:rPr>
              <a:t>Legge 71/2017 </a:t>
            </a:r>
            <a:r>
              <a:rPr lang="it-IT" sz="2900" dirty="0"/>
              <a:t> (regionale 1/2017)</a:t>
            </a:r>
          </a:p>
          <a:p>
            <a:pPr marL="994410" lvl="1" indent="-628650"/>
            <a:r>
              <a:rPr lang="it-IT" sz="2900" dirty="0">
                <a:hlinkClick r:id="rId4"/>
              </a:rPr>
              <a:t>Linee guida 2021</a:t>
            </a:r>
            <a:endParaRPr lang="it-IT" sz="2900" dirty="0"/>
          </a:p>
          <a:p>
            <a:pPr marL="628650" indent="-628650"/>
            <a:endParaRPr lang="it-IT" sz="3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0437EE-DDB2-1547-8FEB-CFB669830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379" y="205018"/>
            <a:ext cx="2593623" cy="166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E5C4E0-075C-4648-99FB-3AC92F86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Didattica al digitale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2A966C-D335-7D47-9655-B87CAF229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515" y="1930400"/>
            <a:ext cx="7950306" cy="5257800"/>
          </a:xfrm>
        </p:spPr>
        <p:txBody>
          <a:bodyPr>
            <a:normAutofit/>
          </a:bodyPr>
          <a:lstStyle/>
          <a:p>
            <a:pPr marL="369888" indent="-369888"/>
            <a:r>
              <a:rPr lang="it-IT" sz="2600" dirty="0"/>
              <a:t>Effetto  «</a:t>
            </a:r>
            <a:r>
              <a:rPr lang="it-IT" sz="2600" dirty="0">
                <a:hlinkClick r:id="rId2"/>
              </a:rPr>
              <a:t>Chissà come si divertivano</a:t>
            </a:r>
            <a:r>
              <a:rPr lang="it-IT" sz="2600" dirty="0"/>
              <a:t>»  (The Fun </a:t>
            </a:r>
            <a:r>
              <a:rPr lang="it-IT" sz="2600" dirty="0" err="1"/>
              <a:t>They</a:t>
            </a:r>
            <a:r>
              <a:rPr lang="it-IT" sz="2600" dirty="0"/>
              <a:t> </a:t>
            </a:r>
            <a:r>
              <a:rPr lang="it-IT" sz="2600" dirty="0" err="1"/>
              <a:t>Had</a:t>
            </a:r>
            <a:r>
              <a:rPr lang="it-IT" sz="2600" dirty="0"/>
              <a:t> - Isaac Asimov, 1951)</a:t>
            </a:r>
          </a:p>
          <a:p>
            <a:pPr marL="369888" indent="-369888"/>
            <a:r>
              <a:rPr lang="it-IT" sz="2600" dirty="0"/>
              <a:t>Il problema non è solo di connessione e strumenti</a:t>
            </a:r>
          </a:p>
          <a:p>
            <a:pPr marL="369888" indent="-369888"/>
            <a:r>
              <a:rPr lang="it-IT" sz="2600" dirty="0"/>
              <a:t>Ha fondamenti epistemologici poco indagati e diversi dalla didattica «tradizionale»</a:t>
            </a:r>
          </a:p>
          <a:p>
            <a:pPr marL="369888" indent="-369888"/>
            <a:r>
              <a:rPr lang="it-IT" sz="2600" dirty="0"/>
              <a:t>Promuovere la didattica attiva</a:t>
            </a:r>
          </a:p>
          <a:p>
            <a:pPr marL="369888" indent="-369888"/>
            <a:r>
              <a:rPr lang="it-IT" sz="2600" dirty="0" err="1"/>
              <a:t>Flipped</a:t>
            </a:r>
            <a:r>
              <a:rPr lang="it-IT" sz="2600" dirty="0"/>
              <a:t> </a:t>
            </a:r>
            <a:r>
              <a:rPr lang="it-IT" sz="2600" dirty="0" err="1"/>
              <a:t>classroom</a:t>
            </a:r>
            <a:r>
              <a:rPr lang="it-IT" sz="2600" dirty="0"/>
              <a:t>, una possibilità</a:t>
            </a:r>
          </a:p>
          <a:p>
            <a:pPr marL="369888" indent="-369888"/>
            <a:r>
              <a:rPr lang="it-IT" sz="2600" dirty="0"/>
              <a:t>Sincrono e asincrono</a:t>
            </a:r>
          </a:p>
          <a:p>
            <a:pPr marL="369888" indent="-369888"/>
            <a:r>
              <a:rPr lang="it-IT" sz="2600" dirty="0"/>
              <a:t>Il problema valutazione (cfr. </a:t>
            </a:r>
            <a:r>
              <a:rPr lang="it-IT" sz="2600" dirty="0">
                <a:hlinkClick r:id="rId3"/>
              </a:rPr>
              <a:t>Linee guida DDI</a:t>
            </a:r>
            <a:r>
              <a:rPr lang="it-IT" sz="2600" dirty="0"/>
              <a:t>)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5BBAE60-DDEE-5A44-88AB-DF410C703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382" y="144633"/>
            <a:ext cx="2193164" cy="1522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81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AAD602-804B-EA4A-986C-E8D4D0031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242" y="892897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Didattica in presenza integrata</a:t>
            </a:r>
          </a:p>
          <a:p>
            <a:pPr marL="0" indent="0">
              <a:buNone/>
            </a:pPr>
            <a:endParaRPr lang="it-IT" sz="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982663" lvl="1" indent="-525463"/>
            <a:r>
              <a:rPr lang="it-IT" sz="2800" dirty="0"/>
              <a:t>l’emergenza (2020) ha aperto nuove prospettive per ambiti prima ignorati </a:t>
            </a:r>
          </a:p>
          <a:p>
            <a:pPr marL="982663" lvl="1" indent="-525463"/>
            <a:r>
              <a:rPr lang="it-IT" sz="2800" dirty="0"/>
              <a:t>La sfida del futuro: come utilizzare le nuove tecnologie nella didattica (EAS, </a:t>
            </a:r>
            <a:r>
              <a:rPr lang="it-IT" sz="2800" dirty="0" err="1"/>
              <a:t>Flipped</a:t>
            </a:r>
            <a:r>
              <a:rPr lang="it-IT" sz="2800" dirty="0"/>
              <a:t> </a:t>
            </a:r>
            <a:r>
              <a:rPr lang="it-IT" sz="2800" dirty="0" err="1"/>
              <a:t>Classroom</a:t>
            </a:r>
            <a:r>
              <a:rPr lang="it-IT" sz="2800" dirty="0"/>
              <a:t>)</a:t>
            </a:r>
          </a:p>
          <a:p>
            <a:pPr marL="982663" lvl="1" indent="-525463"/>
            <a:r>
              <a:rPr lang="it-IT" sz="2800" dirty="0"/>
              <a:t>Inserimento nel curriculum</a:t>
            </a:r>
          </a:p>
          <a:p>
            <a:pPr marL="982663" lvl="1" indent="-525463"/>
            <a:r>
              <a:rPr lang="it-IT" sz="2800" dirty="0"/>
              <a:t>La «</a:t>
            </a:r>
            <a:r>
              <a:rPr lang="it-IT" sz="2800" dirty="0">
                <a:hlinkClick r:id="rId2"/>
              </a:rPr>
              <a:t>saggezza digitale</a:t>
            </a:r>
            <a:r>
              <a:rPr lang="it-IT" sz="2800" dirty="0"/>
              <a:t>» - </a:t>
            </a:r>
            <a:r>
              <a:rPr lang="it-IT" sz="2400" dirty="0"/>
              <a:t>(H. Sapiens Digital:  from Digital </a:t>
            </a:r>
            <a:r>
              <a:rPr lang="it-IT" sz="2400" dirty="0" err="1"/>
              <a:t>Immigrants</a:t>
            </a:r>
            <a:r>
              <a:rPr lang="it-IT" sz="2400" dirty="0"/>
              <a:t> and Digital </a:t>
            </a:r>
            <a:r>
              <a:rPr lang="it-IT" sz="2400" dirty="0" err="1"/>
              <a:t>Natives</a:t>
            </a:r>
            <a:r>
              <a:rPr lang="it-IT" sz="2400" dirty="0"/>
              <a:t> to Digital </a:t>
            </a:r>
            <a:r>
              <a:rPr lang="it-IT" sz="2400" dirty="0" err="1"/>
              <a:t>Wisdom</a:t>
            </a:r>
            <a:r>
              <a:rPr lang="it-IT" sz="2400" dirty="0"/>
              <a:t>, Marc </a:t>
            </a:r>
            <a:r>
              <a:rPr lang="it-IT" sz="2400" dirty="0" err="1"/>
              <a:t>Prensky</a:t>
            </a:r>
            <a:r>
              <a:rPr lang="it-IT" sz="2400" dirty="0"/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36698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B3D73D-D941-654B-ABDA-6F6483024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/>
              <a:t>Intelligenza artificiale e dintorni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F15F82-CFB1-B44F-AECB-2F6ED5663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508" y="1663632"/>
            <a:ext cx="8596668" cy="4498628"/>
          </a:xfrm>
        </p:spPr>
        <p:txBody>
          <a:bodyPr>
            <a:normAutofit/>
          </a:bodyPr>
          <a:lstStyle/>
          <a:p>
            <a:pPr marL="534988" indent="-534988"/>
            <a:r>
              <a:rPr lang="it-IT" sz="3200" dirty="0">
                <a:hlinkClick r:id="rId2"/>
              </a:rPr>
              <a:t>Scuola Futura – Formazione</a:t>
            </a:r>
            <a:r>
              <a:rPr lang="it-IT" sz="3200" dirty="0"/>
              <a:t> </a:t>
            </a:r>
          </a:p>
          <a:p>
            <a:pPr marL="495300" indent="-495300"/>
            <a:r>
              <a:rPr lang="it-IT" sz="2800" dirty="0" err="1"/>
              <a:t>ChatGPT</a:t>
            </a:r>
            <a:r>
              <a:rPr lang="it-IT" sz="2800" dirty="0"/>
              <a:t> e </a:t>
            </a:r>
            <a:r>
              <a:rPr lang="it-IT" sz="2800" dirty="0" err="1"/>
              <a:t>chatbot</a:t>
            </a:r>
            <a:r>
              <a:rPr lang="it-IT" sz="2800" dirty="0"/>
              <a:t> predittivi (che apprendono e si evolvono) guidati da  AI, regole automatizzate, elaborazione in linguaggio naturale (NLP), machine </a:t>
            </a:r>
            <a:r>
              <a:rPr lang="it-IT" sz="2800" dirty="0" err="1"/>
              <a:t>learning</a:t>
            </a:r>
            <a:r>
              <a:rPr lang="it-IT" sz="2800" dirty="0"/>
              <a:t> (ML) </a:t>
            </a:r>
          </a:p>
          <a:p>
            <a:pPr marL="495300" indent="-495300"/>
            <a:r>
              <a:rPr lang="it-IT" sz="2800" dirty="0"/>
              <a:t>Importanza dei </a:t>
            </a:r>
            <a:r>
              <a:rPr lang="it-IT" sz="2800" dirty="0" err="1"/>
              <a:t>Prompt</a:t>
            </a:r>
            <a:r>
              <a:rPr lang="it-IT" sz="2800" dirty="0"/>
              <a:t> (cosa chiedere e in che modo)</a:t>
            </a:r>
          </a:p>
          <a:p>
            <a:pPr marL="495300" indent="-495300"/>
            <a:r>
              <a:rPr lang="it-IT" sz="2800" dirty="0"/>
              <a:t>Creazione automatica di artefatti digitali (immagini e </a:t>
            </a:r>
            <a:r>
              <a:rPr lang="it-IT" sz="2800" dirty="0" err="1"/>
              <a:t>presentazionei</a:t>
            </a:r>
            <a:r>
              <a:rPr lang="it-IT" sz="2800" dirty="0"/>
              <a:t>)</a:t>
            </a:r>
          </a:p>
          <a:p>
            <a:endParaRPr lang="it-IT" sz="2800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6B33FDA-653B-2943-AD6F-25440BC5E5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292" y="107178"/>
            <a:ext cx="3633192" cy="181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796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598D16-EC3C-3F41-B670-D8DB185B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9437"/>
            <a:ext cx="8596668" cy="616527"/>
          </a:xfrm>
        </p:spPr>
        <p:txBody>
          <a:bodyPr/>
          <a:lstStyle/>
          <a:p>
            <a:r>
              <a:rPr lang="it-IT" sz="3200" b="1" dirty="0"/>
              <a:t>I PROGETTI DI ISTITUTO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2AA46A-140D-EF4C-88B9-888198EE6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63488"/>
            <a:ext cx="9443412" cy="5049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Progettualità al centro della vita scolastica (non solo quella strettamente legata alla didattica quotidiana)</a:t>
            </a:r>
          </a:p>
          <a:p>
            <a:r>
              <a:rPr lang="it-IT" sz="2400" dirty="0"/>
              <a:t>PON</a:t>
            </a:r>
          </a:p>
          <a:p>
            <a:pPr lvl="1"/>
            <a:r>
              <a:rPr lang="it-IT" sz="2200" dirty="0"/>
              <a:t>Programma Operativo Nazionale (PON) del Ministero, intitolato “Per la Scuola - competenze e ambienti per l’apprendimento”, finanziato dai Fondi Strutturali Europei</a:t>
            </a:r>
          </a:p>
          <a:p>
            <a:pPr lvl="1"/>
            <a:endParaRPr lang="it-IT" sz="800" dirty="0"/>
          </a:p>
          <a:p>
            <a:r>
              <a:rPr lang="it-IT" sz="2400" dirty="0"/>
              <a:t>PNRR</a:t>
            </a:r>
          </a:p>
          <a:p>
            <a:pPr lvl="1"/>
            <a:r>
              <a:rPr lang="it-IT" sz="2200" dirty="0"/>
              <a:t>Piano Nazionale di Ripresa e Resilienza (</a:t>
            </a:r>
            <a:r>
              <a:rPr lang="it-IT" sz="2200" dirty="0">
                <a:hlinkClick r:id="rId2"/>
              </a:rPr>
              <a:t>PNRR</a:t>
            </a:r>
            <a:r>
              <a:rPr lang="it-IT" sz="2200" dirty="0"/>
              <a:t>) - programma con cui il governo intende gestire i fondi del </a:t>
            </a:r>
            <a:r>
              <a:rPr lang="it-IT" sz="2200" dirty="0" err="1"/>
              <a:t>Next</a:t>
            </a:r>
            <a:r>
              <a:rPr lang="it-IT" sz="2200" dirty="0"/>
              <a:t> generation EU</a:t>
            </a:r>
          </a:p>
          <a:p>
            <a:pPr lvl="1"/>
            <a:r>
              <a:rPr lang="it-IT" sz="2200" dirty="0"/>
              <a:t>Missione 4 Istruzione e Ricerca: </a:t>
            </a:r>
          </a:p>
          <a:p>
            <a:pPr lvl="2"/>
            <a:r>
              <a:rPr lang="it-IT" sz="2000" dirty="0"/>
              <a:t>M4C1 - potenziamento dell’offerta dei servizi di istruzione: dagli asili nido alle università - 19,44 </a:t>
            </a:r>
            <a:r>
              <a:rPr lang="it-IT" sz="2000" dirty="0" err="1"/>
              <a:t>mil</a:t>
            </a:r>
            <a:r>
              <a:rPr lang="it-IT" sz="2000" dirty="0"/>
              <a:t> </a:t>
            </a:r>
          </a:p>
          <a:p>
            <a:pPr lvl="2"/>
            <a:r>
              <a:rPr lang="it-IT" sz="2000" dirty="0"/>
              <a:t>M4C2 - dalla ricerca all’impresa - 11,44 </a:t>
            </a:r>
            <a:r>
              <a:rPr lang="it-IT" sz="2000" dirty="0" err="1"/>
              <a:t>mil</a:t>
            </a:r>
            <a:endParaRPr lang="it-IT" sz="2000" dirty="0"/>
          </a:p>
        </p:txBody>
      </p:sp>
      <p:pic>
        <p:nvPicPr>
          <p:cNvPr id="4" name="Immagine 3">
            <a:hlinkClick r:id="rId2"/>
            <a:extLst>
              <a:ext uri="{FF2B5EF4-FFF2-40B4-BE49-F238E27FC236}">
                <a16:creationId xmlns:a16="http://schemas.microsoft.com/office/drawing/2014/main" id="{BE6D54E6-5AAC-6D4F-8CE3-DC70176CE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471" y="3813464"/>
            <a:ext cx="3650673" cy="54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1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24DA223-0B38-5549-A78B-87A7221E4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73" y="153940"/>
            <a:ext cx="6658566" cy="6504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6BFEC9-BDE7-4B43-B20C-F15C5F4983B5}"/>
              </a:ext>
            </a:extLst>
          </p:cNvPr>
          <p:cNvSpPr txBox="1"/>
          <p:nvPr/>
        </p:nvSpPr>
        <p:spPr>
          <a:xfrm>
            <a:off x="7795819" y="248442"/>
            <a:ext cx="923330" cy="596204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TABELLA DI SINTESI DEGLI INTERVENTI DI COMPETENZA DEL MINISTERO (Dic. 21)</a:t>
            </a:r>
          </a:p>
        </p:txBody>
      </p:sp>
    </p:spTree>
    <p:extLst>
      <p:ext uri="{BB962C8B-B14F-4D97-AF65-F5344CB8AC3E}">
        <p14:creationId xmlns:p14="http://schemas.microsoft.com/office/powerpoint/2010/main" val="300151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it-IT" dirty="0"/>
            </a:br>
            <a:r>
              <a:rPr lang="it-IT" sz="3200" b="1" dirty="0"/>
              <a:t>LINGUE STRANIERE…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sz="3000" dirty="0"/>
              <a:t>Situazione di ritardo nella scuola italiana rispetto all’Europa </a:t>
            </a:r>
          </a:p>
          <a:p>
            <a:r>
              <a:rPr lang="it-IT" sz="3000" dirty="0"/>
              <a:t>Può diventare elemento di differenziazione sociale e professionale.</a:t>
            </a:r>
          </a:p>
          <a:p>
            <a:r>
              <a:rPr lang="it-IT" sz="3000" dirty="0"/>
              <a:t>CLIL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77EB6A-7C07-4349-BEFF-316D87C51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589" y="399711"/>
            <a:ext cx="1738469" cy="17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3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/>
          </a:bodyPr>
          <a:lstStyle/>
          <a:p>
            <a:br>
              <a:rPr lang="it-IT" dirty="0"/>
            </a:br>
            <a:r>
              <a:rPr lang="it-IT" dirty="0"/>
              <a:t>…  </a:t>
            </a:r>
            <a:r>
              <a:rPr lang="it-IT" sz="3200" b="1" dirty="0"/>
              <a:t>E </a:t>
            </a:r>
            <a:r>
              <a:rPr lang="it-IT" sz="3200" b="1" dirty="0" err="1"/>
              <a:t>iNTERNAZIONALIZZAZIONE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503680"/>
            <a:ext cx="5832323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Le occasioni sono molteplici </a:t>
            </a:r>
          </a:p>
          <a:p>
            <a:r>
              <a:rPr lang="it-IT" sz="2400" dirty="0"/>
              <a:t>Siti UE e </a:t>
            </a:r>
            <a:r>
              <a:rPr lang="it-IT" sz="2400" dirty="0">
                <a:hlinkClick r:id="rId2"/>
              </a:rPr>
              <a:t>Agenzia Nazionale Erasmus+ </a:t>
            </a:r>
            <a:endParaRPr lang="it-IT" sz="2400" dirty="0"/>
          </a:p>
          <a:p>
            <a:r>
              <a:rPr lang="it-IT" sz="2400" dirty="0"/>
              <a:t>Progetti di scuola con scambi di docenti.</a:t>
            </a:r>
          </a:p>
          <a:p>
            <a:r>
              <a:rPr lang="it-IT" sz="2400" dirty="0"/>
              <a:t>Aprirsi al mondo non solo per “socializzare”, ma per acquisire competenze e crescere in professionalità.</a:t>
            </a:r>
          </a:p>
          <a:p>
            <a:r>
              <a:rPr lang="it-IT" sz="2400" dirty="0"/>
              <a:t>Possibilità: le scuole italiane all’estero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69DEA7A-E63C-8E4F-BCF0-76FE20C4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772" y="538836"/>
            <a:ext cx="2999019" cy="1313180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8CB13EF-46C4-0247-BCB1-37E6A0952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068255"/>
              </p:ext>
            </p:extLst>
          </p:nvPr>
        </p:nvGraphicFramePr>
        <p:xfrm>
          <a:off x="7336971" y="2569030"/>
          <a:ext cx="3936520" cy="400661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84130">
                  <a:extLst>
                    <a:ext uri="{9D8B030D-6E8A-4147-A177-3AD203B41FA5}">
                      <a16:colId xmlns:a16="http://schemas.microsoft.com/office/drawing/2014/main" val="3709650789"/>
                    </a:ext>
                  </a:extLst>
                </a:gridCol>
                <a:gridCol w="984130">
                  <a:extLst>
                    <a:ext uri="{9D8B030D-6E8A-4147-A177-3AD203B41FA5}">
                      <a16:colId xmlns:a16="http://schemas.microsoft.com/office/drawing/2014/main" val="4088007815"/>
                    </a:ext>
                  </a:extLst>
                </a:gridCol>
                <a:gridCol w="984130">
                  <a:extLst>
                    <a:ext uri="{9D8B030D-6E8A-4147-A177-3AD203B41FA5}">
                      <a16:colId xmlns:a16="http://schemas.microsoft.com/office/drawing/2014/main" val="230967623"/>
                    </a:ext>
                  </a:extLst>
                </a:gridCol>
                <a:gridCol w="984130">
                  <a:extLst>
                    <a:ext uri="{9D8B030D-6E8A-4147-A177-3AD203B41FA5}">
                      <a16:colId xmlns:a16="http://schemas.microsoft.com/office/drawing/2014/main" val="1321988486"/>
                    </a:ext>
                  </a:extLst>
                </a:gridCol>
              </a:tblGrid>
              <a:tr h="216816">
                <a:tc gridSpan="4">
                  <a:txBody>
                    <a:bodyPr/>
                    <a:lstStyle/>
                    <a:p>
                      <a:pPr algn="ctr"/>
                      <a:r>
                        <a:rPr lang="it-IT" sz="1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Lifelong</a:t>
                      </a:r>
                      <a:r>
                        <a:rPr lang="it-IT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Learning </a:t>
                      </a:r>
                      <a:r>
                        <a:rPr lang="it-IT" sz="1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Programme</a:t>
                      </a:r>
                      <a:endParaRPr lang="it-IT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3170" marR="53170" marT="26585" marB="26585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76702"/>
                  </a:ext>
                </a:extLst>
              </a:tr>
              <a:tr h="2168167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Comenius</a:t>
                      </a:r>
                      <a:r>
                        <a:rPr lang="it-IT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1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it-IT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endParaRPr lang="it-IT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addresses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the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teaching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learning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needs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of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all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those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in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pre-school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school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education</a:t>
                      </a:r>
                      <a:endParaRPr lang="it-IT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it-IT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Erasmus </a:t>
                      </a:r>
                      <a:r>
                        <a:rPr lang="it-IT" sz="11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it-IT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endParaRPr lang="it-IT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addresses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the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teaching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learning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needs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of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all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those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in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formal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higher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education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vocational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and training</a:t>
                      </a: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Leonardo da Vinci </a:t>
                      </a:r>
                      <a:r>
                        <a:rPr lang="it-IT" sz="11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programme</a:t>
                      </a:r>
                      <a:endParaRPr lang="it-IT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it-IT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addresses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the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teaching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learning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needs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of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all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those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in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vocational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education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and training</a:t>
                      </a:r>
                    </a:p>
                    <a:p>
                      <a:pPr algn="ctr"/>
                      <a:endParaRPr lang="it-IT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Grundvig</a:t>
                      </a:r>
                      <a:r>
                        <a:rPr lang="it-IT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1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it-IT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it-IT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it-IT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addresses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the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teaching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learning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needs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of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those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in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all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forms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of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adult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education</a:t>
                      </a:r>
                      <a:endParaRPr lang="it-IT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it-IT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3170" marR="53170" marT="26585" marB="26585" anchor="ctr"/>
                </a:tc>
                <a:extLst>
                  <a:ext uri="{0D108BD9-81ED-4DB2-BD59-A6C34878D82A}">
                    <a16:rowId xmlns:a16="http://schemas.microsoft.com/office/drawing/2014/main" val="742466041"/>
                  </a:ext>
                </a:extLst>
              </a:tr>
              <a:tr h="867267">
                <a:tc gridSpan="4">
                  <a:txBody>
                    <a:bodyPr/>
                    <a:lstStyle/>
                    <a:p>
                      <a:pPr algn="ctr"/>
                      <a:r>
                        <a:rPr lang="it-IT" sz="1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Transversal</a:t>
                      </a:r>
                      <a:r>
                        <a:rPr lang="it-IT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Programme</a:t>
                      </a:r>
                      <a:b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key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activity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-policy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Cooperation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&amp;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Innovation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in LLL 2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key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activity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languages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3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activity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development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of ICT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Based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Content Jean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Monnet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4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key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activity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Dissemination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Exploitation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of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Results</a:t>
                      </a:r>
                      <a:endParaRPr lang="it-IT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3170" marR="53170" marT="26585" marB="26585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900062"/>
                  </a:ext>
                </a:extLst>
              </a:tr>
              <a:tr h="704654">
                <a:tc gridSpan="4"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Jean </a:t>
                      </a:r>
                      <a:r>
                        <a:rPr lang="it-IT" sz="1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Monnet</a:t>
                      </a:r>
                      <a:r>
                        <a:rPr lang="it-IT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it-IT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b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Jean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Monnet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Action Operating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Grants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supporting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Specified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Institutions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Operating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Grants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to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Support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Other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European</a:t>
                      </a:r>
                      <a:r>
                        <a:rPr lang="it-IT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Institutions</a:t>
                      </a:r>
                      <a:endParaRPr lang="it-IT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3170" marR="53170" marT="26585" marB="26585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092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6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0144" y="533400"/>
            <a:ext cx="7467600" cy="1143000"/>
          </a:xfrm>
        </p:spPr>
        <p:txBody>
          <a:bodyPr>
            <a:normAutofit/>
          </a:bodyPr>
          <a:lstStyle/>
          <a:p>
            <a:r>
              <a:rPr lang="it-IT" sz="3200" b="1" dirty="0"/>
              <a:t>Ancora sulla </a:t>
            </a:r>
            <a:r>
              <a:rPr lang="it-IT" sz="3200" b="1" dirty="0">
                <a:hlinkClick r:id="rId2"/>
              </a:rPr>
              <a:t>legge 107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0144" y="1519456"/>
            <a:ext cx="8681536" cy="5140424"/>
          </a:xfrm>
        </p:spPr>
        <p:txBody>
          <a:bodyPr>
            <a:noAutofit/>
          </a:bodyPr>
          <a:lstStyle/>
          <a:p>
            <a:pPr marL="354013" indent="-354013"/>
            <a:r>
              <a:rPr lang="it-IT" sz="2600" dirty="0"/>
              <a:t>Organico potenziato</a:t>
            </a:r>
          </a:p>
          <a:p>
            <a:pPr marL="354013" indent="-354013"/>
            <a:r>
              <a:rPr lang="it-IT" sz="2600" dirty="0"/>
              <a:t>Autonomia maggiore con il PTOF</a:t>
            </a:r>
          </a:p>
          <a:p>
            <a:pPr lvl="1"/>
            <a:r>
              <a:rPr lang="it-IT" sz="2400" dirty="0"/>
              <a:t>Occasione per creare spazi nuovi (progettualità o supplenze?)</a:t>
            </a:r>
          </a:p>
          <a:p>
            <a:pPr marL="354013" indent="-354013"/>
            <a:r>
              <a:rPr lang="it-IT" sz="2600" dirty="0">
                <a:hlinkClick r:id="rId3"/>
              </a:rPr>
              <a:t>PTCO</a:t>
            </a:r>
            <a:r>
              <a:rPr lang="it-IT" sz="2600" dirty="0"/>
              <a:t>  	(Percorsi per le Competenze Trasversali e per 		l’Orientamento, ex ASL)</a:t>
            </a:r>
          </a:p>
          <a:p>
            <a:pPr marL="354013" indent="-354013"/>
            <a:r>
              <a:rPr lang="it-IT" sz="2600" dirty="0"/>
              <a:t>Animatori digitali</a:t>
            </a:r>
          </a:p>
          <a:p>
            <a:pPr marL="354013" indent="-354013"/>
            <a:r>
              <a:rPr lang="it-IT" sz="2600" i="1" dirty="0"/>
              <a:t>Fondi per la valorizzazione dei docenti</a:t>
            </a:r>
          </a:p>
          <a:p>
            <a:pPr lvl="1"/>
            <a:r>
              <a:rPr lang="it-IT" sz="2400" dirty="0">
                <a:hlinkClick r:id="rId4"/>
              </a:rPr>
              <a:t>Comitato di valutazione </a:t>
            </a:r>
            <a:r>
              <a:rPr lang="it-IT" sz="2400" dirty="0"/>
              <a:t>- dirigente, tre docenti, due genitori (o uno studente e un genitore), un componente esterno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E49034F-D747-0348-B9FA-97E781F31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351" y="533400"/>
            <a:ext cx="2383361" cy="11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1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6534" y="279400"/>
            <a:ext cx="8944186" cy="1320800"/>
          </a:xfrm>
        </p:spPr>
        <p:txBody>
          <a:bodyPr>
            <a:normAutofit/>
          </a:bodyPr>
          <a:lstStyle/>
          <a:p>
            <a:r>
              <a:rPr lang="it-IT" sz="3000" b="1" dirty="0"/>
              <a:t>COMMON EUROPEAN </a:t>
            </a:r>
            <a:r>
              <a:rPr lang="it-IT" sz="3000" b="1" dirty="0">
                <a:hlinkClick r:id="rId2"/>
              </a:rPr>
              <a:t>PRINCIPLES</a:t>
            </a:r>
            <a:r>
              <a:rPr lang="it-IT" sz="3000" b="1" dirty="0"/>
              <a:t> FOR TEACHER COMPETENCES AND QUALIFICATIONS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6800" y="1484784"/>
            <a:ext cx="9258300" cy="53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L’insegnamento:</a:t>
            </a:r>
          </a:p>
          <a:p>
            <a:r>
              <a:rPr lang="it-IT" sz="2000" dirty="0"/>
              <a:t>professione ad alta qualificazione</a:t>
            </a:r>
          </a:p>
          <a:p>
            <a:r>
              <a:rPr lang="it-IT" sz="2000" dirty="0"/>
              <a:t>si colloca nel processo dell’apprendimento 	lungo l’arco della vita </a:t>
            </a:r>
          </a:p>
          <a:p>
            <a:r>
              <a:rPr lang="it-IT" sz="2000" dirty="0"/>
              <a:t>richiede mobilità</a:t>
            </a:r>
          </a:p>
          <a:p>
            <a:pPr lvl="2"/>
            <a:r>
              <a:rPr lang="en-US" sz="1800" dirty="0"/>
              <a:t>mobility should be a central component of initial and continuing teacher education </a:t>
            </a:r>
            <a:r>
              <a:rPr lang="en-US" sz="1800" dirty="0" err="1"/>
              <a:t>programmes</a:t>
            </a:r>
            <a:endParaRPr lang="it-IT" sz="1800" dirty="0"/>
          </a:p>
          <a:p>
            <a:r>
              <a:rPr lang="it-IT" sz="2000" dirty="0"/>
              <a:t>si basa sulla collaborazione (partnership)</a:t>
            </a:r>
          </a:p>
          <a:p>
            <a:endParaRPr lang="it-IT" sz="2000" dirty="0"/>
          </a:p>
          <a:p>
            <a:pPr marL="0" indent="0">
              <a:buNone/>
            </a:pPr>
            <a:r>
              <a:rPr lang="it-IT" sz="2400" dirty="0"/>
              <a:t>Competenze chiave:</a:t>
            </a:r>
          </a:p>
          <a:p>
            <a:r>
              <a:rPr lang="it-IT" sz="2000" dirty="0"/>
              <a:t>lavorare con gli altri</a:t>
            </a:r>
          </a:p>
          <a:p>
            <a:r>
              <a:rPr lang="it-IT" sz="2000" dirty="0"/>
              <a:t>lavorare con la conoscenza, la tecnologia e l’informazione</a:t>
            </a:r>
          </a:p>
          <a:p>
            <a:r>
              <a:rPr lang="it-IT" sz="2000" dirty="0"/>
              <a:t>lavorare </a:t>
            </a:r>
            <a:r>
              <a:rPr lang="it-IT" sz="2000" b="1" dirty="0"/>
              <a:t>con e dentro </a:t>
            </a:r>
            <a:r>
              <a:rPr lang="it-IT" sz="2000" dirty="0"/>
              <a:t>la società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EA43302-E701-D64C-A07F-05175BAE8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314" y="3860141"/>
            <a:ext cx="1799668" cy="170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674A84-35D3-A743-9CF4-9E327ABE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0820"/>
            <a:ext cx="8596668" cy="1320800"/>
          </a:xfrm>
        </p:spPr>
        <p:txBody>
          <a:bodyPr/>
          <a:lstStyle/>
          <a:p>
            <a:r>
              <a:rPr lang="it-IT" dirty="0"/>
              <a:t>Le Competenze chiave europee per l’apprendimento permanente - 2018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61365CB-3F85-4244-B9DF-21EEFCBAB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826" y="1771376"/>
            <a:ext cx="5321522" cy="504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1"/>
          <p:cNvSpPr>
            <a:spLocks noGrp="1"/>
          </p:cNvSpPr>
          <p:nvPr>
            <p:ph type="dt" sz="half" idx="10"/>
          </p:nvPr>
        </p:nvSpPr>
        <p:spPr>
          <a:xfrm rot="5400000">
            <a:off x="9518546" y="2052083"/>
            <a:ext cx="2980555" cy="293712"/>
          </a:xfrm>
        </p:spPr>
        <p:txBody>
          <a:bodyPr/>
          <a:lstStyle/>
          <a:p>
            <a:r>
              <a:rPr lang="it-IT" sz="1600" b="1" dirty="0">
                <a:solidFill>
                  <a:srgbClr val="002060"/>
                </a:solidFill>
              </a:rPr>
              <a:t> </a:t>
            </a:r>
            <a:r>
              <a:rPr lang="it-IT" sz="2000" b="1" dirty="0">
                <a:solidFill>
                  <a:srgbClr val="0070C0"/>
                </a:solidFill>
              </a:rPr>
              <a:t>UST Milano</a:t>
            </a:r>
          </a:p>
        </p:txBody>
      </p:sp>
      <p:sp>
        <p:nvSpPr>
          <p:cNvPr id="53249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1181100" y="1557338"/>
            <a:ext cx="6286500" cy="4873625"/>
          </a:xfrm>
        </p:spPr>
        <p:txBody>
          <a:bodyPr/>
          <a:lstStyle/>
          <a:p>
            <a:pPr marL="0" indent="0">
              <a:buNone/>
            </a:pPr>
            <a:r>
              <a:rPr lang="it-IT" sz="6600" i="1" dirty="0">
                <a:solidFill>
                  <a:schemeClr val="accent1">
                    <a:lumMod val="75000"/>
                  </a:schemeClr>
                </a:solidFill>
              </a:rPr>
              <a:t>GRAZIE PER L’ATTENZIONE</a:t>
            </a:r>
          </a:p>
          <a:p>
            <a:pPr marL="0" indent="0">
              <a:buNone/>
            </a:pPr>
            <a:endParaRPr lang="it-IT" dirty="0"/>
          </a:p>
          <a:p>
            <a:pPr marL="365125" lvl="1" indent="0">
              <a:buNone/>
            </a:pPr>
            <a:r>
              <a:rPr lang="it-IT" dirty="0"/>
              <a:t>		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35760" y="4221090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/>
            <a:r>
              <a:rPr lang="it-IT" sz="2400" i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it-IT" sz="2400" i="1" dirty="0">
                <a:solidFill>
                  <a:srgbClr val="0070C0"/>
                </a:solidFill>
              </a:rPr>
              <a:t>Ma se fossimo riusciti ad annoiarvi, credete che non s'è fatto apposta…)</a:t>
            </a:r>
          </a:p>
        </p:txBody>
      </p:sp>
    </p:spTree>
    <p:extLst>
      <p:ext uri="{BB962C8B-B14F-4D97-AF65-F5344CB8AC3E}">
        <p14:creationId xmlns:p14="http://schemas.microsoft.com/office/powerpoint/2010/main" val="45815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612" y="390188"/>
            <a:ext cx="9612188" cy="1143000"/>
          </a:xfrm>
        </p:spPr>
        <p:txBody>
          <a:bodyPr>
            <a:noAutofit/>
          </a:bodyPr>
          <a:lstStyle/>
          <a:p>
            <a:r>
              <a:rPr lang="it-IT" sz="3200" b="1" dirty="0"/>
              <a:t>LA FORMAZIONE CONTINUA </a:t>
            </a:r>
            <a:br>
              <a:rPr lang="it-IT" sz="3200" dirty="0"/>
            </a:br>
            <a:r>
              <a:rPr lang="it-IT" sz="3200" dirty="0"/>
              <a:t>come strumento per prevenire il rischio di </a:t>
            </a:r>
            <a:r>
              <a:rPr lang="it-IT" sz="3200" dirty="0" err="1"/>
              <a:t>burn</a:t>
            </a:r>
            <a:r>
              <a:rPr lang="it-IT" sz="3200" dirty="0"/>
              <a:t> out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6280" y="1665968"/>
            <a:ext cx="89154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Stereotipo: la categoria lavora poco e senza stress.</a:t>
            </a:r>
          </a:p>
          <a:p>
            <a:r>
              <a:rPr lang="it-IT" sz="2400" dirty="0"/>
              <a:t>In realtà, è soggetta ad una frequenza di patologie psichiatriche pari a due volte alla categoria degli impiegati, pari a due volte e mezzo a quella del personale sanitario</a:t>
            </a:r>
          </a:p>
          <a:p>
            <a:r>
              <a:rPr lang="it-IT" sz="2400" dirty="0">
                <a:hlinkClick r:id="rId2"/>
              </a:rPr>
              <a:t>Studi scientifici </a:t>
            </a:r>
            <a:r>
              <a:rPr lang="it-IT" sz="2400" dirty="0"/>
              <a:t>documentano tra gli insegnanti un costante aumento della percentuale di accertamenti per idoneità al lavoro a causa di patologie psichiatriche (cfr. </a:t>
            </a:r>
            <a:r>
              <a:rPr lang="it-IT" sz="2400" dirty="0" err="1"/>
              <a:t>Lodolo</a:t>
            </a:r>
            <a:r>
              <a:rPr lang="it-IT" sz="2400" dirty="0"/>
              <a:t> D’Oria – Pazzi per la scuola – 2010)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A70BACA-F401-6C49-9220-0A28E9E63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39" b="20226"/>
          <a:stretch/>
        </p:blipFill>
        <p:spPr>
          <a:xfrm>
            <a:off x="812536" y="5144668"/>
            <a:ext cx="3514653" cy="122722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C1D6D0-8960-F24A-BE72-84BE472D1BE9}"/>
              </a:ext>
            </a:extLst>
          </p:cNvPr>
          <p:cNvSpPr txBox="1"/>
          <p:nvPr/>
        </p:nvSpPr>
        <p:spPr>
          <a:xfrm>
            <a:off x="4608095" y="497345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400" indent="-406400"/>
            <a:r>
              <a:rPr lang="it-IT" sz="2400" dirty="0">
                <a:solidFill>
                  <a:schemeClr val="accent1"/>
                </a:solidFill>
              </a:rPr>
              <a:t>►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Usura tanto minore quanto più si è sostenuti da una professionalità in continua crescita.</a:t>
            </a:r>
          </a:p>
        </p:txBody>
      </p:sp>
    </p:spTree>
    <p:extLst>
      <p:ext uri="{BB962C8B-B14F-4D97-AF65-F5344CB8AC3E}">
        <p14:creationId xmlns:p14="http://schemas.microsoft.com/office/powerpoint/2010/main" val="426979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3070F-2F29-CF41-ACD3-AD4A9ECA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0820"/>
            <a:ext cx="8596668" cy="1320800"/>
          </a:xfrm>
        </p:spPr>
        <p:txBody>
          <a:bodyPr/>
          <a:lstStyle/>
          <a:p>
            <a:r>
              <a:rPr lang="it-IT" sz="3200" b="1" dirty="0"/>
              <a:t>LA PREVEDE PURE LA NORMATIVA</a:t>
            </a:r>
            <a:r>
              <a:rPr lang="it-IT" dirty="0"/>
              <a:t>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9DEB12-7A3C-EC4E-B49A-86526121B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2453"/>
            <a:ext cx="8903988" cy="55460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Decreto Legislativo 16 aprile 1994, n. 297 (T.U.)</a:t>
            </a:r>
          </a:p>
          <a:p>
            <a:r>
              <a:rPr lang="it-IT" dirty="0"/>
              <a:t>CAPO I - Funzione docente, direttiva e ispettiva</a:t>
            </a:r>
          </a:p>
          <a:p>
            <a:pPr marL="457200" lvl="1" indent="0">
              <a:buNone/>
            </a:pPr>
            <a:r>
              <a:rPr lang="it-IT" dirty="0"/>
              <a:t>Art. 395 - Funzione docente</a:t>
            </a:r>
          </a:p>
          <a:p>
            <a:pPr lvl="1"/>
            <a:r>
              <a:rPr lang="it-IT" dirty="0"/>
              <a:t>2. I docenti delle scuole di ogni ordine e grado, oltre a svolgere il loro normale orario di insegnamento, espletano le altre attività connesse con la funzione docente, tenuto conto dei rapporti inerenti alla natura dell'attività didattica e della partecipazione al governo della comunità scolastica. In particolare essi:</a:t>
            </a:r>
          </a:p>
          <a:p>
            <a:pPr marL="400050" lvl="1" indent="0">
              <a:buNone/>
            </a:pPr>
            <a:r>
              <a:rPr lang="it-IT" dirty="0"/>
              <a:t>		a) curano il proprio aggiornamento culturale e professionale, anche nel quadro 					delle iniziative promosse dai competenti organi</a:t>
            </a:r>
          </a:p>
          <a:p>
            <a:pPr marL="400050" lvl="1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CCNL  (resta in vigore quanto previsto dal contratto precedente con integrazioni L.107)</a:t>
            </a:r>
          </a:p>
          <a:p>
            <a:r>
              <a:rPr lang="it-IT" dirty="0"/>
              <a:t>Articolo 63 – Formazione in servizio</a:t>
            </a:r>
          </a:p>
          <a:p>
            <a:pPr lvl="1"/>
            <a:r>
              <a:rPr lang="it-IT" dirty="0"/>
              <a:t>La formazione costituisce </a:t>
            </a:r>
            <a:r>
              <a:rPr lang="it-IT" b="1" dirty="0"/>
              <a:t>una leva strategica fondamentale per lo sviluppo professionale del personale</a:t>
            </a:r>
            <a:r>
              <a:rPr lang="it-IT" dirty="0"/>
              <a:t>, per il necessario sostegno agli obiettivi di cambiamento, per un'efficace politica di sviluppo delle risorse umane. L'Amministrazione è tenuta a fornire strumenti, risorse e opportunità che garantiscano la formazione in servizio. La formazione si realizza anche attraverso strumenti che consentono l'accesso a percorsi universitari, per favorire l'arricchimento e la mobilità professionale mediante percorsi brevi finalizzati ad integrare il piano di studi con discipline coerenti con le nuove classi di concorso e con profili considerati necessari secondo le norme vigenti.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019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701040"/>
            <a:ext cx="8596668" cy="1320800"/>
          </a:xfrm>
        </p:spPr>
        <p:txBody>
          <a:bodyPr>
            <a:normAutofit/>
          </a:bodyPr>
          <a:lstStyle/>
          <a:p>
            <a:r>
              <a:rPr lang="it-IT" b="1" dirty="0"/>
              <a:t>AREE PER LA FORMAZIONE CONTINUA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645921"/>
            <a:ext cx="8596668" cy="4851400"/>
          </a:xfrm>
        </p:spPr>
        <p:txBody>
          <a:bodyPr>
            <a:normAutofit/>
          </a:bodyPr>
          <a:lstStyle/>
          <a:p>
            <a:pPr marL="446088" indent="-446088"/>
            <a:r>
              <a:rPr lang="it-IT" sz="2400" dirty="0"/>
              <a:t>il disagio</a:t>
            </a:r>
          </a:p>
          <a:p>
            <a:pPr marL="446088" indent="-446088"/>
            <a:r>
              <a:rPr lang="it-IT" sz="2400" dirty="0"/>
              <a:t>la gestione del conflitto</a:t>
            </a:r>
          </a:p>
          <a:p>
            <a:pPr marL="446088" indent="-446088"/>
            <a:r>
              <a:rPr lang="it-IT" sz="2400" dirty="0"/>
              <a:t>l’inclusione</a:t>
            </a:r>
          </a:p>
          <a:p>
            <a:pPr marL="446088" indent="-446088"/>
            <a:r>
              <a:rPr lang="it-IT" sz="2400" dirty="0"/>
              <a:t>l’orientamento</a:t>
            </a:r>
          </a:p>
          <a:p>
            <a:pPr marL="446088" indent="-446088"/>
            <a:r>
              <a:rPr lang="it-IT" sz="2400" dirty="0"/>
              <a:t>didattica e digitale - TIC – </a:t>
            </a:r>
            <a:r>
              <a:rPr lang="it-IT" sz="2400" dirty="0" err="1"/>
              <a:t>cyberbullismo</a:t>
            </a:r>
            <a:r>
              <a:rPr lang="it-IT" sz="2400" dirty="0"/>
              <a:t> - AI</a:t>
            </a:r>
          </a:p>
          <a:p>
            <a:pPr marL="446088" indent="-446088"/>
            <a:r>
              <a:rPr lang="it-IT" sz="2400" i="1" dirty="0"/>
              <a:t>la progettualità</a:t>
            </a:r>
          </a:p>
          <a:p>
            <a:pPr marL="446088" indent="-446088"/>
            <a:r>
              <a:rPr lang="it-IT" sz="2400" dirty="0"/>
              <a:t>le lingue straniere e l’internazionalizzazione</a:t>
            </a:r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/>
              <a:t>(oltre all’ aggiornamento disciplinare e 	all’affinamento della preparazione didattica)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40462A3-0301-814A-ADEA-4193082273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461" b="4504"/>
          <a:stretch/>
        </p:blipFill>
        <p:spPr>
          <a:xfrm>
            <a:off x="6620721" y="1645921"/>
            <a:ext cx="2775915" cy="173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2734" y="393700"/>
            <a:ext cx="8596668" cy="1320800"/>
          </a:xfrm>
        </p:spPr>
        <p:txBody>
          <a:bodyPr/>
          <a:lstStyle/>
          <a:p>
            <a:r>
              <a:rPr lang="it-IT" sz="3200" b="1" dirty="0"/>
              <a:t>IL DISAGIO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147812"/>
            <a:ext cx="865632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Per affrontarlo…</a:t>
            </a:r>
          </a:p>
          <a:p>
            <a:r>
              <a:rPr lang="it-IT" sz="2400" dirty="0"/>
              <a:t>La disponibilità all’ascolto come prerequisito indispensabile </a:t>
            </a:r>
          </a:p>
          <a:p>
            <a:pPr lvl="2"/>
            <a:r>
              <a:rPr lang="it-IT" sz="1800" dirty="0"/>
              <a:t>(Ernest </a:t>
            </a:r>
            <a:r>
              <a:rPr lang="it-IT" sz="1800" dirty="0" err="1"/>
              <a:t>Abbé</a:t>
            </a:r>
            <a:r>
              <a:rPr lang="it-IT" sz="1800" dirty="0"/>
              <a:t>, «</a:t>
            </a:r>
            <a:r>
              <a:rPr lang="fr-FR" sz="1800" dirty="0"/>
              <a:t>Dans une classe, l'enseignant s'attend à être écouté. L'élève aussi » De l'éducation</a:t>
            </a:r>
            <a:r>
              <a:rPr lang="it-IT" sz="1800" dirty="0"/>
              <a:t>, 1996 )</a:t>
            </a:r>
          </a:p>
          <a:p>
            <a:r>
              <a:rPr lang="it-IT" sz="2400" dirty="0"/>
              <a:t>La cognizione del dolore </a:t>
            </a:r>
          </a:p>
          <a:p>
            <a:pPr lvl="2"/>
            <a:r>
              <a:rPr lang="it-IT" sz="1800" dirty="0"/>
              <a:t>Tante forme del disagio, in rapporto all’età e ai vissuti</a:t>
            </a:r>
          </a:p>
          <a:p>
            <a:r>
              <a:rPr lang="it-IT" sz="2400" dirty="0"/>
              <a:t>Evitare la fuga illusoria nella disciplina</a:t>
            </a:r>
          </a:p>
          <a:p>
            <a:r>
              <a:rPr lang="it-IT" sz="2400" dirty="0"/>
              <a:t>Il clima relazionale</a:t>
            </a:r>
          </a:p>
          <a:p>
            <a:r>
              <a:rPr lang="it-IT" sz="2400" dirty="0"/>
              <a:t>La proposta di un’</a:t>
            </a:r>
            <a:r>
              <a:rPr lang="it-IT" sz="2400" dirty="0" err="1"/>
              <a:t>adultità</a:t>
            </a:r>
            <a:r>
              <a:rPr lang="it-IT" sz="2400" dirty="0"/>
              <a:t> credibile</a:t>
            </a:r>
          </a:p>
          <a:p>
            <a:r>
              <a:rPr lang="it-IT" sz="2400" dirty="0"/>
              <a:t>Il tutoraggio</a:t>
            </a:r>
          </a:p>
          <a:p>
            <a:r>
              <a:rPr lang="it-IT" sz="2400" dirty="0"/>
              <a:t>La grande risorsa del gruppo dei pari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9F3BD46-145F-0B4D-BE12-28DEC20A2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94" y="155970"/>
            <a:ext cx="4172462" cy="1203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971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LA GESTIONE DELLA CLASSE</a:t>
            </a:r>
            <a:br>
              <a:rPr lang="it-IT" sz="3200" b="1" dirty="0"/>
            </a:br>
            <a:r>
              <a:rPr lang="it-IT" sz="3200" b="1" dirty="0"/>
              <a:t>la speciale normalità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071689"/>
            <a:ext cx="8596668" cy="4583111"/>
          </a:xfrm>
        </p:spPr>
        <p:txBody>
          <a:bodyPr>
            <a:normAutofit/>
          </a:bodyPr>
          <a:lstStyle/>
          <a:p>
            <a:r>
              <a:rPr lang="it-IT" sz="2000" dirty="0"/>
              <a:t>Non negare le difficoltà, ma affrontarle. </a:t>
            </a:r>
          </a:p>
          <a:p>
            <a:r>
              <a:rPr lang="it-IT" sz="2000" dirty="0"/>
              <a:t>Non arroccarsi su posizioni di difesa, ma aprirsi al confronto e al lavoro cooperativo con gli altri colleghi. </a:t>
            </a:r>
          </a:p>
          <a:p>
            <a:r>
              <a:rPr lang="it-IT" sz="2000" dirty="0"/>
              <a:t>Mettere in discussione sempre approcci e metodi, nella consapevolezza che uno stile di insegnamento univoco e non flessibile taglia fuori gran parte degli alunni.</a:t>
            </a:r>
          </a:p>
          <a:p>
            <a:r>
              <a:rPr lang="it-IT" sz="2000" dirty="0"/>
              <a:t>Intercettare i bisogni espressi e, soprattutto, quelli non espressi, con attenzione alle dinamiche di relazione del gruppo classe.</a:t>
            </a:r>
          </a:p>
          <a:p>
            <a:r>
              <a:rPr lang="it-IT" sz="2000" dirty="0"/>
              <a:t>Cercare di mantenere, comunque, un </a:t>
            </a:r>
            <a:r>
              <a:rPr lang="it-IT" sz="2000" u="sng" dirty="0"/>
              <a:t>distanziamento professionale</a:t>
            </a:r>
            <a:r>
              <a:rPr lang="it-IT" sz="2000" dirty="0"/>
              <a:t> dalle problematiche più calde ed urgenti con cui si entra in contatto.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RUOLO DA REGISTA E NON DA ATTORE PROTAGONISTA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87DCC51-7DC8-4244-9CE2-1DF4E5A3E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032" y="609599"/>
            <a:ext cx="2310887" cy="12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2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IL CONFLITTO</a:t>
            </a:r>
            <a:br>
              <a:rPr lang="it-IT" sz="3200" b="1" dirty="0"/>
            </a:br>
            <a:r>
              <a:rPr lang="it-IT" sz="3200" b="1" dirty="0"/>
              <a:t>una categoria di esperti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La scuola è un ambiente ad alta densità di conflitti, perché è un sistema complesso in cui: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il mandato della società è confuso, o almeno “disturbato”</a:t>
            </a:r>
          </a:p>
          <a:p>
            <a:r>
              <a:rPr lang="it-IT" sz="2400" dirty="0"/>
              <a:t>è istituzionalizzato il confronto tra generazioni diverse</a:t>
            </a:r>
          </a:p>
          <a:p>
            <a:r>
              <a:rPr lang="it-IT" sz="2400" dirty="0"/>
              <a:t>operano professionisti fortemente individualisti a fronte di una gerarchia precisa e di un’attività che si svolge per lo più per gruppi non d’elezione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6F274D2-2742-7443-BD43-DB26C0311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905" y="338454"/>
            <a:ext cx="2027257" cy="15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8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{679337CB-689A-1740-BB13-BEB26E79444D}tf10001060</Template>
  <TotalTime>2299</TotalTime>
  <Words>2229</Words>
  <Application>Microsoft Macintosh PowerPoint</Application>
  <PresentationFormat>Widescreen</PresentationFormat>
  <Paragraphs>230</Paragraphs>
  <Slides>30</Slides>
  <Notes>0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4" baseType="lpstr">
      <vt:lpstr>Arial</vt:lpstr>
      <vt:lpstr>Trebuchet MS</vt:lpstr>
      <vt:lpstr>Wingdings 3</vt:lpstr>
      <vt:lpstr>Sfaccettatura</vt:lpstr>
      <vt:lpstr>LIFE LONG LEARNING</vt:lpstr>
      <vt:lpstr>IL LIFE LONG LEARNING NELLA PROFESSIONE</vt:lpstr>
      <vt:lpstr>Le Competenze chiave europee per l’apprendimento permanente - 2018</vt:lpstr>
      <vt:lpstr>LA FORMAZIONE CONTINUA  come strumento per prevenire il rischio di burn out</vt:lpstr>
      <vt:lpstr>LA PREVEDE PURE LA NORMATIVA…</vt:lpstr>
      <vt:lpstr>AREE PER LA FORMAZIONE CONTINUA</vt:lpstr>
      <vt:lpstr>IL DISAGIO </vt:lpstr>
      <vt:lpstr>LA GESTIONE DELLA CLASSE la speciale normalità</vt:lpstr>
      <vt:lpstr>IL CONFLITTO una categoria di esperti</vt:lpstr>
      <vt:lpstr>Conflitto è fisiologico nelle relazioni</vt:lpstr>
      <vt:lpstr>Suggerimenti</vt:lpstr>
      <vt:lpstr>L’INCLUSIONE  e il successo formativo</vt:lpstr>
      <vt:lpstr>Gli alunni con disabilità</vt:lpstr>
      <vt:lpstr>Inclusione in quattro Paesi Europei</vt:lpstr>
      <vt:lpstr>Gli alunni stranieri </vt:lpstr>
      <vt:lpstr>Bisogni Educativi Speciali </vt:lpstr>
      <vt:lpstr>L’ORIENTAMENTO </vt:lpstr>
      <vt:lpstr>Qualche indicazione </vt:lpstr>
      <vt:lpstr>L’ORIENTAMENTO Contro la dispersione</vt:lpstr>
      <vt:lpstr>LE «NUOVE» TECNOLOGIE </vt:lpstr>
      <vt:lpstr>Didattica al digitale</vt:lpstr>
      <vt:lpstr>Presentazione standard di PowerPoint</vt:lpstr>
      <vt:lpstr>Intelligenza artificiale e dintorni</vt:lpstr>
      <vt:lpstr>I PROGETTI DI ISTITUTO</vt:lpstr>
      <vt:lpstr>Presentazione standard di PowerPoint</vt:lpstr>
      <vt:lpstr> LINGUE STRANIERE…</vt:lpstr>
      <vt:lpstr> …  E iNTERNAZIONALIZZAZIONE</vt:lpstr>
      <vt:lpstr>Ancora sulla legge 107</vt:lpstr>
      <vt:lpstr>COMMON EUROPEAN PRINCIPLES FOR TEACHER COMPETENCES AND QUALIFICATIONS 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LONG LEARNING</dc:title>
  <dc:creator>Mario Maestri</dc:creator>
  <cp:lastModifiedBy>Mario Maestri</cp:lastModifiedBy>
  <cp:revision>54</cp:revision>
  <cp:lastPrinted>2023-04-20T18:19:44Z</cp:lastPrinted>
  <dcterms:created xsi:type="dcterms:W3CDTF">2021-11-18T13:55:26Z</dcterms:created>
  <dcterms:modified xsi:type="dcterms:W3CDTF">2024-05-08T15:34:05Z</dcterms:modified>
</cp:coreProperties>
</file>